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3" r:id="rId2"/>
    <p:sldId id="267" r:id="rId3"/>
    <p:sldId id="268" r:id="rId4"/>
    <p:sldId id="275" r:id="rId5"/>
    <p:sldId id="258" r:id="rId6"/>
    <p:sldId id="260" r:id="rId7"/>
    <p:sldId id="280" r:id="rId8"/>
    <p:sldId id="276" r:id="rId9"/>
    <p:sldId id="272" r:id="rId10"/>
    <p:sldId id="277" r:id="rId11"/>
    <p:sldId id="273" r:id="rId12"/>
    <p:sldId id="262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spbmr64@gmail.com" initials="k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73CA"/>
    <a:srgbClr val="008000"/>
    <a:srgbClr val="003399"/>
    <a:srgbClr val="FF0066"/>
    <a:srgbClr val="00EE6C"/>
    <a:srgbClr val="CC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2" autoAdjust="0"/>
    <p:restoredTop sz="94660"/>
  </p:normalViewPr>
  <p:slideViewPr>
    <p:cSldViewPr>
      <p:cViewPr>
        <p:scale>
          <a:sx n="118" d="100"/>
          <a:sy n="118" d="100"/>
        </p:scale>
        <p:origin x="-13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8.xlsx"/></Relationships>
</file>

<file path=ppt/charts/_rels/chartEx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579974145022947"/>
          <c:y val="5.3526001836897444E-2"/>
          <c:w val="0.57869203505885491"/>
          <c:h val="0.785587152238793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D973CA"/>
            </a:solidFill>
          </c:spPr>
          <c:invertIfNegative val="0"/>
          <c:dLbls>
            <c:dLbl>
              <c:idx val="0"/>
              <c:layout>
                <c:manualLayout>
                  <c:x val="-9.4265514532600268E-3"/>
                  <c:y val="0.1266896708505948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F0-4BF1-845B-DABAC9F77A59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F0-4BF1-845B-DABAC9F77A5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5.7606037855613269E-17"/>
                  <c:y val="0.1554357865834625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7F0-4BF1-845B-DABAC9F77A59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7F0-4BF1-845B-DABAC9F77A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189952"/>
        <c:axId val="48545792"/>
      </c:barChart>
      <c:catAx>
        <c:axId val="44189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8545792"/>
        <c:crosses val="autoZero"/>
        <c:auto val="1"/>
        <c:lblAlgn val="ctr"/>
        <c:lblOffset val="100"/>
        <c:noMultiLvlLbl val="0"/>
      </c:catAx>
      <c:valAx>
        <c:axId val="48545792"/>
        <c:scaling>
          <c:orientation val="minMax"/>
          <c:max val="16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189952"/>
        <c:crosses val="autoZero"/>
        <c:crossBetween val="between"/>
        <c:majorUnit val="20"/>
        <c:minorUnit val="0.4"/>
      </c:valAx>
    </c:plotArea>
    <c:legend>
      <c:legendPos val="r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6.2868361571293283E-3"/>
                  <c:y val="0.1012230991643648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/>
                      <a:t>1</a:t>
                    </a:r>
                    <a:r>
                      <a:rPr lang="ru-RU" sz="1800" dirty="0" smtClean="0"/>
                      <a:t>0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D0B-4BF0-8C76-5E9DD73541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D0B-4BF0-8C76-5E9DD73541A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.1619569586629837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D0B-4BF0-8C76-5E9DD73541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количество, ед.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D0B-4BF0-8C76-5E9DD73541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237568"/>
        <c:axId val="44239104"/>
      </c:barChart>
      <c:catAx>
        <c:axId val="44237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4239104"/>
        <c:crossesAt val="0"/>
        <c:auto val="1"/>
        <c:lblAlgn val="ctr"/>
        <c:lblOffset val="100"/>
        <c:noMultiLvlLbl val="0"/>
      </c:catAx>
      <c:valAx>
        <c:axId val="44239104"/>
        <c:scaling>
          <c:orientation val="minMax"/>
          <c:max val="1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237568"/>
        <c:crosses val="autoZero"/>
        <c:crossBetween val="between"/>
        <c:majorUnit val="3"/>
        <c:minorUnit val="0.1"/>
      </c:valAx>
    </c:plotArea>
    <c:legend>
      <c:legendPos val="r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8513892947468964"/>
          <c:y val="0.14234846485392461"/>
          <c:w val="0.61424092467783764"/>
          <c:h val="0.58864392730768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13425723311927"/>
          <c:y val="0.17274486497912209"/>
          <c:w val="0.61424092467783764"/>
          <c:h val="0.5886439273076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-0.18436023448375016"/>
                  <c:y val="5.9357516524885946E-2"/>
                </c:manualLayout>
              </c:layout>
              <c:tx>
                <c:rich>
                  <a:bodyPr/>
                  <a:lstStyle/>
                  <a:p>
                    <a:pPr>
                      <a:defRPr sz="1810" baseline="0"/>
                    </a:pPr>
                    <a:r>
                      <a:rPr lang="ru-RU" sz="1800" baseline="0" dirty="0" smtClean="0"/>
                      <a:t>иные нарушения и недостатки, </a:t>
                    </a:r>
                    <a:endParaRPr lang="ru-RU" sz="1800" baseline="0" dirty="0"/>
                  </a:p>
                  <a:p>
                    <a:pPr>
                      <a:defRPr sz="1810" baseline="0"/>
                    </a:pPr>
                    <a:r>
                      <a:rPr lang="ru-RU" sz="1800" baseline="0" dirty="0" smtClean="0"/>
                      <a:t>1,4 %</a:t>
                    </a:r>
                    <a:endParaRPr lang="ru-RU" sz="1800" baseline="0" dirty="0"/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3869579383803294"/>
                      <c:h val="0.2086294728812146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A6DB-49C3-A8A9-289EFE3CD6CB}"/>
                </c:ext>
              </c:extLst>
            </c:dLbl>
            <c:dLbl>
              <c:idx val="1"/>
              <c:layout>
                <c:manualLayout>
                  <c:x val="2.2012843577604337E-2"/>
                  <c:y val="-0.13236967267028973"/>
                </c:manualLayout>
              </c:layout>
              <c:tx>
                <c:rich>
                  <a:bodyPr/>
                  <a:lstStyle/>
                  <a:p>
                    <a:pPr>
                      <a:defRPr sz="1810" baseline="0"/>
                    </a:pPr>
                    <a:r>
                      <a:rPr lang="ru-RU" sz="1810" baseline="0" dirty="0"/>
                      <a:t>нарушения при формировании и исполнении бюджета, </a:t>
                    </a:r>
                  </a:p>
                  <a:p>
                    <a:pPr>
                      <a:defRPr sz="1810" baseline="0"/>
                    </a:pPr>
                    <a:r>
                      <a:rPr lang="ru-RU" sz="1810" baseline="0" dirty="0" smtClean="0"/>
                      <a:t>66,3 %</a:t>
                    </a:r>
                    <a:endParaRPr lang="ru-RU" sz="1810" baseline="0" dirty="0"/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7839364720446556"/>
                      <c:h val="0.2359861852192811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6DB-49C3-A8A9-289EFE3CD6CB}"/>
                </c:ext>
              </c:extLst>
            </c:dLbl>
            <c:dLbl>
              <c:idx val="2"/>
              <c:layout>
                <c:manualLayout>
                  <c:x val="2.8998878742698058E-2"/>
                  <c:y val="-0.37506546528930829"/>
                </c:manualLayout>
              </c:layout>
              <c:tx>
                <c:rich>
                  <a:bodyPr/>
                  <a:lstStyle/>
                  <a:p>
                    <a:pPr lvl="1" algn="ctr" rtl="0">
                      <a:defRPr sz="181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810" baseline="0" dirty="0"/>
                      <a:t>нарушение ведения бухгалтерского учета, </a:t>
                    </a:r>
                  </a:p>
                  <a:p>
                    <a:pPr lvl="1" algn="ctr" rtl="0">
                      <a:defRPr sz="181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810" baseline="0" dirty="0" smtClean="0"/>
                      <a:t>22,6 %</a:t>
                    </a:r>
                    <a:endParaRPr lang="ru-RU" sz="1810" baseline="0" dirty="0"/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114524156512956"/>
                      <c:h val="0.27102488344621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A6DB-49C3-A8A9-289EFE3CD6CB}"/>
                </c:ext>
              </c:extLst>
            </c:dLbl>
            <c:dLbl>
              <c:idx val="3"/>
              <c:layout>
                <c:manualLayout>
                  <c:x val="0.36364207665068021"/>
                  <c:y val="-0.12270594069078702"/>
                </c:manualLayout>
              </c:layout>
              <c:tx>
                <c:rich>
                  <a:bodyPr/>
                  <a:lstStyle/>
                  <a:p>
                    <a:pPr>
                      <a:defRPr sz="1810" baseline="0"/>
                    </a:pPr>
                    <a:r>
                      <a:rPr lang="ru-RU" sz="1810" baseline="0" dirty="0"/>
                      <a:t>неэффективное  использование бюджетных средств, </a:t>
                    </a:r>
                  </a:p>
                  <a:p>
                    <a:pPr>
                      <a:defRPr sz="1810" baseline="0"/>
                    </a:pPr>
                    <a:r>
                      <a:rPr lang="ru-RU" sz="1810" baseline="0" dirty="0" smtClean="0"/>
                      <a:t>2,4 %</a:t>
                    </a:r>
                    <a:endParaRPr lang="ru-RU" sz="1810" baseline="0" dirty="0"/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8976007801187353"/>
                      <c:h val="0.3299385306227421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A6DB-49C3-A8A9-289EFE3CD6CB}"/>
                </c:ext>
              </c:extLst>
            </c:dLbl>
            <c:dLbl>
              <c:idx val="4"/>
              <c:layout>
                <c:manualLayout>
                  <c:x val="8.4763224254261249E-2"/>
                  <c:y val="0"/>
                </c:manualLayout>
              </c:layout>
              <c:tx>
                <c:rich>
                  <a:bodyPr anchorCtr="0"/>
                  <a:lstStyle/>
                  <a:p>
                    <a:pPr algn="ctr">
                      <a:defRPr sz="1810" baseline="0"/>
                    </a:pPr>
                    <a:r>
                      <a:rPr lang="ru-RU" sz="1800" baseline="0" dirty="0"/>
                      <a:t>нарушения и недостатки при осуществлении муниципальных закупок, </a:t>
                    </a:r>
                    <a:r>
                      <a:rPr lang="ru-RU" sz="1800" baseline="0" dirty="0" smtClean="0"/>
                      <a:t>7,3 %</a:t>
                    </a:r>
                    <a:endParaRPr lang="ru-RU" sz="1800" baseline="0" dirty="0"/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8818282562441703"/>
                      <c:h val="0.2196826899875042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A6DB-49C3-A8A9-289EFE3CD6CB}"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DB-49C3-A8A9-289EFE3CD6CB}"/>
                </c:ext>
              </c:extLst>
            </c:dLbl>
            <c:dLbl>
              <c:idx val="6"/>
              <c:layout>
                <c:manualLayout>
                  <c:x val="9.7022716430200509E-2"/>
                  <c:y val="-2.2946992109234812E-2"/>
                </c:manualLayout>
              </c:layout>
              <c:tx>
                <c:rich>
                  <a:bodyPr/>
                  <a:lstStyle/>
                  <a:p>
                    <a:pPr>
                      <a:defRPr sz="1810" baseline="0"/>
                    </a:pPr>
                    <a:r>
                      <a:rPr lang="ru-RU" sz="1810" baseline="0" dirty="0"/>
                      <a:t>иные нарушения законодательства, 5,3%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6DB-49C3-A8A9-289EFE3CD6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10" baseline="0"/>
                </a:pPr>
                <a:endParaRPr lang="ru-RU"/>
              </a:p>
            </c:txPr>
            <c:showLegendKey val="0"/>
            <c:showVal val="1"/>
            <c:showCatName val="1"/>
            <c:showSerName val="1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5"/>
                <c:pt idx="0">
                  <c:v>Нецелевое использование бюджетных средств, 4,6%</c:v>
                </c:pt>
                <c:pt idx="1">
                  <c:v>нарушения при формировании и исполнении бюджета, 54,1%</c:v>
                </c:pt>
                <c:pt idx="2">
                  <c:v>нарушения ведения бухгалтерского учета, 39,6%</c:v>
                </c:pt>
                <c:pt idx="3">
                  <c:v>неэффективное использование бюджетных средств, 1,0%</c:v>
                </c:pt>
                <c:pt idx="4">
                  <c:v>нарушения и недостатки при осуществлении муниципальных закупок, 0,7%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1.4E-2</c:v>
                </c:pt>
                <c:pt idx="1">
                  <c:v>0.66300000000000003</c:v>
                </c:pt>
                <c:pt idx="2">
                  <c:v>0.22600000000000001</c:v>
                </c:pt>
                <c:pt idx="3">
                  <c:v>2.4E-2</c:v>
                </c:pt>
                <c:pt idx="4">
                  <c:v>7.2999999999999995E-2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6DB-49C3-A8A9-289EFE3CD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787021429016752E-2"/>
          <c:y val="2.8005965184426648E-2"/>
          <c:w val="0.91346952458685649"/>
          <c:h val="0.7696090782683380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402268215520479E-2"/>
                  <c:y val="-2.950977661436933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989-4403-8056-CB0CBABCEF9F}"/>
                </c:ext>
              </c:extLst>
            </c:dLbl>
            <c:dLbl>
              <c:idx val="1"/>
              <c:layout>
                <c:manualLayout>
                  <c:x val="9.4299151807691623E-3"/>
                  <c:y val="-5.4004133926871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89-4403-8056-CB0CBABCEF9F}"/>
                </c:ext>
              </c:extLst>
            </c:dLbl>
            <c:dLbl>
              <c:idx val="2"/>
              <c:layout>
                <c:manualLayout>
                  <c:x val="1.5529915463154794E-2"/>
                  <c:y val="-7.155151300905619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3 021,5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989-4403-8056-CB0CBABCEF9F}"/>
                </c:ext>
              </c:extLst>
            </c:dLbl>
            <c:dLbl>
              <c:idx val="3"/>
              <c:layout>
                <c:manualLayout>
                  <c:x val="3.038915102522596E-3"/>
                  <c:y val="-4.06346362280179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970,3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989-4403-8056-CB0CBABCEF9F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320,7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46,3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6"/>
                <c:pt idx="0">
                  <c:v>« МКУ «УТХО РНД и АД» БМР 
</c:v>
                </c:pt>
                <c:pt idx="1">
                  <c:v> МКУ «УЖКХ»</c:v>
                </c:pt>
                <c:pt idx="2">
                  <c:v> МАДОУ детский сад № 22 </c:v>
                </c:pt>
                <c:pt idx="3">
                  <c:v> МАДОУ детский сад № 13</c:v>
                </c:pt>
                <c:pt idx="4">
                  <c:v>Бесплатное горячее питание обучающихся</c:v>
                </c:pt>
                <c:pt idx="5">
                  <c:v>Федеральный проект «Современная школа» </c:v>
                </c:pt>
              </c:strCache>
            </c:strRef>
          </c:cat>
          <c:val>
            <c:numRef>
              <c:f>Лист1!$B$2:$B$8</c:f>
              <c:numCache>
                <c:formatCode>0.00;[Red]0.00</c:formatCode>
                <c:ptCount val="6"/>
                <c:pt idx="0">
                  <c:v>80</c:v>
                </c:pt>
                <c:pt idx="1">
                  <c:v>0</c:v>
                </c:pt>
                <c:pt idx="2">
                  <c:v>3021.5</c:v>
                </c:pt>
                <c:pt idx="3">
                  <c:v>16970.3</c:v>
                </c:pt>
                <c:pt idx="4">
                  <c:v>320.7</c:v>
                </c:pt>
                <c:pt idx="5">
                  <c:v>46.3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989-4403-8056-CB0CBABCEF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665024"/>
        <c:axId val="83288832"/>
        <c:axId val="0"/>
      </c:bar3DChart>
      <c:catAx>
        <c:axId val="81665024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83288832"/>
        <c:crosses val="autoZero"/>
        <c:auto val="1"/>
        <c:lblAlgn val="ctr"/>
        <c:lblOffset val="100"/>
        <c:noMultiLvlLbl val="0"/>
      </c:catAx>
      <c:valAx>
        <c:axId val="83288832"/>
        <c:scaling>
          <c:orientation val="minMax"/>
        </c:scaling>
        <c:delete val="0"/>
        <c:axPos val="l"/>
        <c:majorGridlines/>
        <c:numFmt formatCode="0.00;[Red]0.00" sourceLinked="1"/>
        <c:majorTickMark val="out"/>
        <c:minorTickMark val="none"/>
        <c:tickLblPos val="nextTo"/>
        <c:crossAx val="8166502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>
    <cx:plotArea>
      <cx:plotAreaRegion/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6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25000"/>
            <a:lumOff val="7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25000"/>
            <a:lumOff val="7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25000"/>
            <a:lumOff val="7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cap="all" spc="15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dk1"/>
    </cs:fontRef>
  </cs:wall>
</cs:chartStyl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0.05405</cdr:x>
      <cdr:y>0</cdr:y>
    </cdr:from>
    <cdr:to>
      <cdr:x>0.94595</cdr:x>
      <cdr:y>0.96341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16" y="0"/>
          <a:ext cx="7128856" cy="56886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150000"/>
            </a:lnSpc>
            <a:spcAft>
              <a:spcPts val="0"/>
            </a:spcAft>
          </a:pPr>
          <a:r>
            <a:rPr lang="ru-RU" sz="2400" b="1" dirty="0">
              <a:ea typeface="Times New Roman"/>
            </a:rPr>
            <a:t>ОТЧЕТ</a:t>
          </a:r>
          <a:endParaRPr lang="ru-RU" sz="2400" dirty="0">
            <a:ea typeface="Times New Roman"/>
          </a:endParaRPr>
        </a:p>
        <a:p xmlns:a="http://schemas.openxmlformats.org/drawingml/2006/main">
          <a:pPr algn="ctr">
            <a:lnSpc>
              <a:spcPct val="150000"/>
            </a:lnSpc>
            <a:spcAft>
              <a:spcPts val="0"/>
            </a:spcAft>
          </a:pPr>
          <a:r>
            <a:rPr lang="ru-RU" sz="2400" b="1" dirty="0">
              <a:ea typeface="Times New Roman"/>
            </a:rPr>
            <a:t> о работе Контрольно-счетной палаты</a:t>
          </a:r>
          <a:endParaRPr lang="ru-RU" sz="2400" dirty="0">
            <a:ea typeface="Times New Roman"/>
          </a:endParaRP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 err="1">
              <a:ea typeface="Times New Roman"/>
            </a:rPr>
            <a:t>Балаковского</a:t>
          </a:r>
          <a:r>
            <a:rPr lang="ru-RU" sz="2400" b="1" dirty="0">
              <a:ea typeface="Times New Roman"/>
            </a:rPr>
            <a:t> муниципального района Саратовской</a:t>
          </a: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2400" b="1" dirty="0">
              <a:ea typeface="Times New Roman"/>
            </a:rPr>
            <a:t> области за </a:t>
          </a:r>
          <a:r>
            <a:rPr lang="ru-RU" sz="2400" b="1" dirty="0" smtClean="0">
              <a:ea typeface="Times New Roman"/>
            </a:rPr>
            <a:t>2021 </a:t>
          </a:r>
          <a:r>
            <a:rPr lang="ru-RU" sz="2400" b="1" dirty="0">
              <a:ea typeface="Times New Roman"/>
            </a:rPr>
            <a:t>год</a:t>
          </a:r>
          <a:endParaRPr lang="ru-RU" sz="24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12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20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2000" b="1" dirty="0">
            <a:solidFill>
              <a:srgbClr val="002060"/>
            </a:solidFill>
          </a:endParaRPr>
        </a:p>
        <a:p xmlns:a="http://schemas.openxmlformats.org/drawingml/2006/main">
          <a:pPr algn="ctr"/>
          <a:endParaRPr lang="ru-RU" sz="2000" b="1" dirty="0">
            <a:solidFill>
              <a:srgbClr val="002060"/>
            </a:solidFill>
          </a:endParaRP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Докладчик  - председатель </a:t>
          </a: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Контрольно-счетной палаты БМР</a:t>
          </a:r>
        </a:p>
        <a:p xmlns:a="http://schemas.openxmlformats.org/drawingml/2006/main">
          <a:pPr algn="l"/>
          <a:r>
            <a:rPr lang="ru-RU" sz="2000" b="1" dirty="0">
              <a:solidFill>
                <a:schemeClr val="tx1"/>
              </a:solidFill>
            </a:rPr>
            <a:t>Решетникова Татьяна Владимировна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0.0084</cdr:x>
      <cdr:y>0.00932</cdr:y>
    </cdr:from>
    <cdr:to>
      <cdr:x>1</cdr:x>
      <cdr:y>0.93874</cdr:y>
    </cdr:to>
    <cdr:pic>
      <cdr:nvPicPr>
        <cdr:cNvPr id="3" name="Рисунок 2"/>
        <cdr:cNvPicPr/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1405" t="9205" r="16154" b="4369"/>
        <a:stretch xmlns:a="http://schemas.openxmlformats.org/drawingml/2006/main"/>
      </cdr:blipFill>
      <cdr:spPr bwMode="auto">
        <a:xfrm xmlns:a="http://schemas.openxmlformats.org/drawingml/2006/main">
          <a:off x="72008" y="50801"/>
          <a:ext cx="8496944" cy="5064164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xtLst xmlns:a="http://schemas.openxmlformats.org/drawingml/2006/main">
          <a:ext uri="{53640926-AAD7-44D8-BBD7-CCE9431645EC}">
            <a14:shadowObscured xmlns:a14="http://schemas.microsoft.com/office/drawing/2010/main"/>
          </a:ext>
        </a:extLst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0.14865</cdr:x>
      <cdr:y>0.20892</cdr:y>
    </cdr:from>
    <cdr:to>
      <cdr:x>0.91892</cdr:x>
      <cdr:y>0.63892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864096"/>
          <a:ext cx="4104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0.13928</cdr:y>
    </cdr:from>
    <cdr:to>
      <cdr:x>1</cdr:x>
      <cdr:y>0.74863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576065"/>
          <a:ext cx="6532512" cy="25202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3600" dirty="0"/>
        </a:p>
        <a:p xmlns:a="http://schemas.openxmlformats.org/drawingml/2006/main">
          <a:pPr algn="ctr"/>
          <a:r>
            <a:rPr lang="ru-RU" sz="4400" dirty="0">
              <a:solidFill>
                <a:srgbClr val="002060"/>
              </a:solidFill>
            </a:rPr>
            <a:t>Спасибо за внимание!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r">
              <a:defRPr sz="1200"/>
            </a:lvl1pPr>
          </a:lstStyle>
          <a:p>
            <a:fld id="{5FCFC81A-2921-47AB-B6E3-9CAFFB017C5A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r">
              <a:defRPr sz="1200"/>
            </a:lvl1pPr>
          </a:lstStyle>
          <a:p>
            <a:fld id="{87A2E32B-9EAB-4CDC-AC3A-BDBAB36D9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18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/>
          <a:lstStyle>
            <a:lvl1pPr algn="r">
              <a:defRPr sz="1200"/>
            </a:lvl1pPr>
          </a:lstStyle>
          <a:p>
            <a:fld id="{BF76611C-587B-4526-952D-DAF125F9FE71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06" tIns="45903" rIns="91806" bIns="459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806" tIns="45903" rIns="91806" bIns="459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0091"/>
            <a:ext cx="2945660" cy="496411"/>
          </a:xfrm>
          <a:prstGeom prst="rect">
            <a:avLst/>
          </a:prstGeom>
        </p:spPr>
        <p:txBody>
          <a:bodyPr vert="horz" lIns="91806" tIns="45903" rIns="91806" bIns="45903" rtlCol="0" anchor="b"/>
          <a:lstStyle>
            <a:lvl1pPr algn="r">
              <a:defRPr sz="1200"/>
            </a:lvl1pPr>
          </a:lstStyle>
          <a:p>
            <a:fld id="{6F712C1B-7E24-432A-ADDD-9DA6B20FC4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07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06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99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12C1B-7E24-432A-ADDD-9DA6B20FC4E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3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404664"/>
          </a:xfrm>
          <a:ln>
            <a:noFill/>
          </a:ln>
          <a:effectLst/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0" y="48121"/>
            <a:ext cx="1280361" cy="17246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21800003"/>
              </p:ext>
            </p:extLst>
          </p:nvPr>
        </p:nvGraphicFramePr>
        <p:xfrm>
          <a:off x="683568" y="1268760"/>
          <a:ext cx="770485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1231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357166"/>
            <a:ext cx="8099284" cy="57150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818" y="27133"/>
            <a:ext cx="1214190" cy="1465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69307384"/>
              </p:ext>
            </p:extLst>
          </p:nvPr>
        </p:nvGraphicFramePr>
        <p:xfrm>
          <a:off x="323528" y="1266364"/>
          <a:ext cx="8568952" cy="5448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1504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100392" cy="57150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Балаковского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545" y="188640"/>
            <a:ext cx="1075463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836712"/>
            <a:ext cx="8568952" cy="5040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План проверок на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+mn-lt"/>
              </a:rPr>
              <a:t>2022 </a:t>
            </a:r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год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59"/>
            <a:ext cx="8075240" cy="525658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sz="1500" b="1" i="1" dirty="0"/>
          </a:p>
          <a:p>
            <a:r>
              <a:rPr lang="ru-RU" sz="2900" b="1" i="1" dirty="0"/>
              <a:t>- проверка соблюдения Порядка предоставления служебных жилых помещений муниципального специализированного жилищного фонда Балаковского муниципального района</a:t>
            </a:r>
            <a:r>
              <a:rPr lang="ru-RU" sz="2900" b="1" i="1" dirty="0" smtClean="0"/>
              <a:t>;</a:t>
            </a:r>
          </a:p>
          <a:p>
            <a:pPr marL="137160" indent="0">
              <a:buNone/>
            </a:pPr>
            <a:endParaRPr lang="ru-RU" sz="2900" b="1" i="1" dirty="0"/>
          </a:p>
          <a:p>
            <a:r>
              <a:rPr lang="ru-RU" sz="2900" b="1" i="1" dirty="0"/>
              <a:t>- проверка законности, эффективности и целевого использования бюджетных средств, выделенных на мероприятия по переселению граждан из аварийного жилищного фонда города Балаково Балаковского муниципального района в рамках переданных полномочий (в целях выполнения задач федерального проекта «Обеспечение устойчивого сокращения непригодного для проживания жилищного фонда</a:t>
            </a:r>
            <a:r>
              <a:rPr lang="ru-RU" sz="2900" b="1" i="1" dirty="0" smtClean="0"/>
              <a:t>»);</a:t>
            </a:r>
          </a:p>
          <a:p>
            <a:pPr marL="137160" indent="0">
              <a:buNone/>
            </a:pPr>
            <a:endParaRPr lang="ru-RU" sz="2900" b="1" i="1" dirty="0"/>
          </a:p>
          <a:p>
            <a:r>
              <a:rPr lang="ru-RU" sz="2900" b="1" i="1" dirty="0"/>
              <a:t>- проверка финансово-хозяйственной деятельности в 2 детских садах</a:t>
            </a:r>
            <a:r>
              <a:rPr lang="ru-RU" sz="2900" b="1" i="1" dirty="0" smtClean="0"/>
              <a:t>.</a:t>
            </a:r>
          </a:p>
          <a:p>
            <a:pPr marL="137160" indent="0">
              <a:buNone/>
            </a:pPr>
            <a:endParaRPr lang="ru-RU" sz="2900" b="1" i="1" dirty="0"/>
          </a:p>
          <a:p>
            <a:pPr marL="137160" indent="0">
              <a:buNone/>
            </a:pPr>
            <a:r>
              <a:rPr lang="ru-RU" sz="2900" b="1" i="1" dirty="0" smtClean="0"/>
              <a:t>      Также </a:t>
            </a:r>
            <a:r>
              <a:rPr lang="ru-RU" sz="2900" b="1" i="1" dirty="0"/>
              <a:t>в 2022 году Контрольно-счетной палатой Балаковского </a:t>
            </a:r>
            <a:r>
              <a:rPr lang="ru-RU" sz="2900" b="1" i="1" dirty="0" smtClean="0"/>
              <a:t>       </a:t>
            </a:r>
          </a:p>
          <a:p>
            <a:pPr marL="137160" indent="0">
              <a:buNone/>
            </a:pPr>
            <a:r>
              <a:rPr lang="ru-RU" sz="2900" b="1" i="1" dirty="0"/>
              <a:t> </a:t>
            </a:r>
            <a:r>
              <a:rPr lang="ru-RU" sz="2900" b="1" i="1" dirty="0" smtClean="0"/>
              <a:t>    муниципального </a:t>
            </a:r>
            <a:r>
              <a:rPr lang="ru-RU" sz="2900" b="1" i="1" dirty="0"/>
              <a:t>района будет продолжено исполнение полномочий по </a:t>
            </a:r>
            <a:r>
              <a:rPr lang="ru-RU" sz="2900" b="1" i="1" dirty="0" smtClean="0"/>
              <a:t>   </a:t>
            </a:r>
          </a:p>
          <a:p>
            <a:pPr marL="137160" indent="0">
              <a:buNone/>
            </a:pPr>
            <a:r>
              <a:rPr lang="ru-RU" sz="2900" b="1" i="1" dirty="0"/>
              <a:t> </a:t>
            </a:r>
            <a:r>
              <a:rPr lang="ru-RU" sz="2900" b="1" i="1" dirty="0" smtClean="0"/>
              <a:t>   осуществлению </a:t>
            </a:r>
            <a:r>
              <a:rPr lang="ru-RU" sz="2900" b="1" i="1" dirty="0"/>
              <a:t>внешнего муниципального финансового контроля </a:t>
            </a:r>
            <a:r>
              <a:rPr lang="ru-RU" sz="2900" b="1" i="1" dirty="0" smtClean="0"/>
              <a:t> </a:t>
            </a:r>
          </a:p>
          <a:p>
            <a:pPr marL="137160" indent="0">
              <a:buNone/>
            </a:pPr>
            <a:r>
              <a:rPr lang="ru-RU" sz="2900" b="1" i="1" dirty="0"/>
              <a:t> </a:t>
            </a:r>
            <a:r>
              <a:rPr lang="ru-RU" sz="2900" b="1" i="1" dirty="0" smtClean="0"/>
              <a:t>   контрольно-счетных </a:t>
            </a:r>
            <a:r>
              <a:rPr lang="ru-RU" sz="2900" b="1" i="1" dirty="0"/>
              <a:t>органов МО город Балаково и Быково-</a:t>
            </a:r>
            <a:r>
              <a:rPr lang="ru-RU" sz="2900" b="1" i="1" dirty="0" err="1"/>
              <a:t>Отрогского</a:t>
            </a:r>
            <a:r>
              <a:rPr lang="ru-RU" sz="2900" b="1" i="1" dirty="0"/>
              <a:t> </a:t>
            </a:r>
            <a:endParaRPr lang="ru-RU" sz="2900" b="1" i="1" dirty="0" smtClean="0"/>
          </a:p>
          <a:p>
            <a:pPr marL="137160" indent="0">
              <a:buNone/>
            </a:pPr>
            <a:r>
              <a:rPr lang="ru-RU" sz="2900" b="1" i="1" dirty="0"/>
              <a:t> </a:t>
            </a:r>
            <a:r>
              <a:rPr lang="ru-RU" sz="2900" b="1" i="1" dirty="0" smtClean="0"/>
              <a:t>  муниципального </a:t>
            </a:r>
            <a:r>
              <a:rPr lang="ru-RU" sz="2900" b="1" i="1" dirty="0"/>
              <a:t>образования</a:t>
            </a:r>
            <a:endParaRPr lang="ru-RU" sz="2900" b="1" i="1" dirty="0"/>
          </a:p>
        </p:txBody>
      </p:sp>
    </p:spTree>
    <p:extLst>
      <p:ext uri="{BB962C8B-B14F-4D97-AF65-F5344CB8AC3E}">
        <p14:creationId xmlns:p14="http://schemas.microsoft.com/office/powerpoint/2010/main" val="39041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028384" cy="64294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 smtClean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 smtClean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60" y="260648"/>
            <a:ext cx="1081848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45970606"/>
              </p:ext>
            </p:extLst>
          </p:nvPr>
        </p:nvGraphicFramePr>
        <p:xfrm>
          <a:off x="1428728" y="1500174"/>
          <a:ext cx="6532512" cy="4136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10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7956376" cy="71438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0" y="48121"/>
            <a:ext cx="1280361" cy="1580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Михалева ОВ\Desktop\20220519_10023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7091" y="1849380"/>
            <a:ext cx="5256585" cy="4671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6" t="10252" r="42111" b="4243"/>
          <a:stretch/>
        </p:blipFill>
        <p:spPr bwMode="auto">
          <a:xfrm>
            <a:off x="4644009" y="1556791"/>
            <a:ext cx="4489162" cy="5256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172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956376" cy="62814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1017239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/>
              <a:t>Контрольные мероприятия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/>
              <a:t>экспертно-аналитические мероприятия</a:t>
            </a: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529667584"/>
              </p:ext>
            </p:extLst>
          </p:nvPr>
        </p:nvGraphicFramePr>
        <p:xfrm>
          <a:off x="4645025" y="2285992"/>
          <a:ext cx="4041775" cy="384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10" y="188640"/>
            <a:ext cx="1280361" cy="1652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Объект 16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1988035"/>
              </p:ext>
            </p:extLst>
          </p:nvPr>
        </p:nvGraphicFramePr>
        <p:xfrm>
          <a:off x="251520" y="2285992"/>
          <a:ext cx="4040188" cy="376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836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956376" cy="527483"/>
          </a:xfrm>
          <a:ln cap="rnd">
            <a:noFill/>
            <a:miter lim="800000"/>
          </a:ln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Балаковского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710" y="235496"/>
            <a:ext cx="1148019" cy="1465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400" y="1052736"/>
            <a:ext cx="8668072" cy="10081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Структура выявленных в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+mn-lt"/>
              </a:rPr>
              <a:t>2021 </a:t>
            </a:r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году нарушений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             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9672319"/>
              </p:ext>
            </p:extLst>
          </p:nvPr>
        </p:nvGraphicFramePr>
        <p:xfrm>
          <a:off x="-593847" y="2125934"/>
          <a:ext cx="8568952" cy="4595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3">
            <a:extLst>
              <a:ext uri="{FF2B5EF4-FFF2-40B4-BE49-F238E27FC236}">
                <a16:creationId xmlns:a16="http://schemas.microsoft.com/office/drawing/2014/main" xmlns="" id="{176A67E2-54C5-448C-B4DE-9E95CB6B41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97144"/>
              </p:ext>
            </p:extLst>
          </p:nvPr>
        </p:nvGraphicFramePr>
        <p:xfrm>
          <a:off x="146476" y="1916832"/>
          <a:ext cx="8568952" cy="4595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4890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0"/>
            <a:ext cx="7956376" cy="288033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331" y="116632"/>
            <a:ext cx="1148020" cy="1414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87017" y="214290"/>
            <a:ext cx="8172400" cy="642941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  </a:t>
            </a:r>
          </a:p>
          <a:p>
            <a:endParaRPr lang="ru-RU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ru-RU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  <a:effectLst/>
                <a:latin typeface="+mn-lt"/>
              </a:rPr>
              <a:t>             </a:t>
            </a: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002060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endParaRPr lang="ru-RU" sz="2400" dirty="0">
              <a:solidFill>
                <a:schemeClr val="tx1"/>
              </a:solidFill>
              <a:effectLst/>
              <a:latin typeface="+mn-lt"/>
            </a:endParaRPr>
          </a:p>
          <a:p>
            <a:r>
              <a:rPr lang="ru-RU" sz="2400" dirty="0">
                <a:solidFill>
                  <a:schemeClr val="tx1"/>
                </a:solidFill>
                <a:effectLst/>
                <a:latin typeface="+mn-lt"/>
              </a:rPr>
              <a:t>Перечень главных администраторов бюджетных средств Балаковского муниципального района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endParaRPr lang="ru-RU" sz="1000" i="1" dirty="0">
              <a:solidFill>
                <a:schemeClr val="tx1"/>
              </a:solidFill>
              <a:effectLst/>
              <a:latin typeface="+mn-lt"/>
            </a:endParaRP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Собрание БМР</a:t>
            </a:r>
          </a:p>
          <a:p>
            <a:pPr marL="457200" indent="-457200" algn="just">
              <a:spcBef>
                <a:spcPts val="600"/>
              </a:spcBef>
              <a:buFontTx/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Администрация БМР           </a:t>
            </a:r>
          </a:p>
          <a:p>
            <a:pPr marL="457200" indent="-457200" algn="just">
              <a:spcBef>
                <a:spcPts val="600"/>
              </a:spcBef>
              <a:buFontTx/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Комитет финансов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Комитет образования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Комитет по распоряжению муниципальной собственностью и земельными ресурсами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Отдел по спорту, физической культуре, молодежной политике и туризму администрации БМР</a:t>
            </a:r>
          </a:p>
          <a:p>
            <a:pPr marL="457200" indent="-457200" algn="just">
              <a:spcBef>
                <a:spcPts val="600"/>
              </a:spcBef>
              <a:buAutoNum type="arabicPeriod"/>
            </a:pPr>
            <a:r>
              <a:rPr lang="ru-RU" sz="2000" i="1" dirty="0">
                <a:solidFill>
                  <a:schemeClr val="tx1"/>
                </a:solidFill>
                <a:effectLst/>
                <a:latin typeface="+mn-lt"/>
              </a:rPr>
              <a:t>Отдел по культуре администрации БМР</a:t>
            </a:r>
          </a:p>
        </p:txBody>
      </p:sp>
    </p:spTree>
    <p:extLst>
      <p:ext uri="{BB962C8B-B14F-4D97-AF65-F5344CB8AC3E}">
        <p14:creationId xmlns:p14="http://schemas.microsoft.com/office/powerpoint/2010/main" val="274513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4"/>
            <a:ext cx="7956376" cy="52748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2400" y="1412776"/>
            <a:ext cx="8865608" cy="5445223"/>
          </a:xfrm>
        </p:spPr>
        <p:txBody>
          <a:bodyPr>
            <a:normAutofit/>
          </a:bodyPr>
          <a:lstStyle/>
          <a:p>
            <a:endParaRPr lang="ru-RU" sz="2000" b="1" i="1" dirty="0"/>
          </a:p>
          <a:p>
            <a:pPr marL="137160" indent="0" algn="just">
              <a:spcBef>
                <a:spcPts val="1200"/>
              </a:spcBef>
              <a:buNone/>
            </a:pPr>
            <a:r>
              <a:rPr lang="ru-RU" sz="2000" b="1" i="1" dirty="0"/>
              <a:t>     </a:t>
            </a:r>
          </a:p>
          <a:p>
            <a:pPr marL="137160" indent="0" algn="just">
              <a:spcBef>
                <a:spcPts val="1200"/>
              </a:spcBef>
              <a:buNone/>
            </a:pPr>
            <a:r>
              <a:rPr lang="ru-RU" sz="2000" b="1" i="1" dirty="0"/>
              <a:t>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pPr marL="137160" indent="0">
              <a:buNone/>
            </a:pPr>
            <a:endParaRPr lang="ru-RU" sz="2000" b="1" i="1" dirty="0"/>
          </a:p>
          <a:p>
            <a:pPr marL="137160" indent="0">
              <a:buNone/>
            </a:pPr>
            <a:endParaRPr lang="ru-RU" b="1" i="1" dirty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  <a:p>
            <a:pPr marL="137160" indent="0" algn="ctr">
              <a:buNone/>
            </a:pP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89" y="146758"/>
            <a:ext cx="1148019" cy="1465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397" y="642917"/>
            <a:ext cx="8164019" cy="1129899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Контрольные мероприятия в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  <a:t>2021 </a:t>
            </a:r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году</a:t>
            </a:r>
          </a:p>
        </p:txBody>
      </p:sp>
      <p:graphicFrame>
        <p:nvGraphicFramePr>
          <p:cNvPr id="3" name="Таблица 4">
            <a:extLst>
              <a:ext uri="{FF2B5EF4-FFF2-40B4-BE49-F238E27FC236}">
                <a16:creationId xmlns:a16="http://schemas.microsoft.com/office/drawing/2014/main" xmlns="" id="{51DBDA67-0A77-4556-8E6B-3CD6ECC7F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436716"/>
              </p:ext>
            </p:extLst>
          </p:nvPr>
        </p:nvGraphicFramePr>
        <p:xfrm>
          <a:off x="152400" y="1622784"/>
          <a:ext cx="8839202" cy="7999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1">
                  <a:extLst>
                    <a:ext uri="{9D8B030D-6E8A-4147-A177-3AD203B41FA5}">
                      <a16:colId xmlns:a16="http://schemas.microsoft.com/office/drawing/2014/main" xmlns="" val="3192287982"/>
                    </a:ext>
                  </a:extLst>
                </a:gridCol>
                <a:gridCol w="4419601">
                  <a:extLst>
                    <a:ext uri="{9D8B030D-6E8A-4147-A177-3AD203B41FA5}">
                      <a16:colId xmlns:a16="http://schemas.microsoft.com/office/drawing/2014/main" xmlns="" val="3420712781"/>
                    </a:ext>
                  </a:extLst>
                </a:gridCol>
              </a:tblGrid>
              <a:tr h="2605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«Проверка отдельных вопросов финансово-хозяйственной деятельности МКУ</a:t>
                      </a:r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«УТХО РНД и АД» БМР.</a:t>
                      </a:r>
                    </a:p>
                    <a:p>
                      <a:pPr marL="342900" indent="-342900">
                        <a:buAutoNum type="arabicPeriod"/>
                      </a:pPr>
                      <a:endParaRPr kumimoji="0" lang="ru-RU" sz="14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Проверка использования средств областного бюджета, выделенных в форме субсидий бюджетам муниципальных районов на организацию бесплатного горячего питания обучающихся, получающих начальное общее образование в муниципальных образовательных организациях».</a:t>
                      </a:r>
                    </a:p>
                    <a:p>
                      <a:pPr marL="342900" indent="-342900">
                        <a:buAutoNum type="arabicPeriod"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«Проверка законности, эффективности и целевого использования бюджетных средств при реализации мероприятий по обновлению инфраструктуры сельских</a:t>
                      </a:r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общеобразовательных организаций (в целях выполнения задач федерального проекта «Современная школа»)» в общеобразовательных учреждениях </a:t>
                      </a:r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с. Натальино, с. Кормежка, с. </a:t>
                      </a:r>
                      <a:r>
                        <a:rPr kumimoji="0" lang="ru-RU" sz="14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Маянга</a:t>
                      </a:r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с. Новониколаевский</a:t>
                      </a:r>
                      <a:endParaRPr kumimoji="0" lang="ru-RU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kumimoji="0" lang="ru-RU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2161014"/>
                  </a:ext>
                </a:extLst>
              </a:tr>
              <a:tr h="25134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i="1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38101336"/>
                  </a:ext>
                </a:extLst>
              </a:tr>
            </a:tbl>
          </a:graphicData>
        </a:graphic>
      </p:graphicFrame>
      <p:pic>
        <p:nvPicPr>
          <p:cNvPr id="10" name="Рисунок 9" descr="C:\Users\Михалева ОВ\Desktop\КМ  2021\Точка роста\Маянга\Фото осмотр маянга\IMG_515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40" t="16690" b="14750"/>
          <a:stretch/>
        </p:blipFill>
        <p:spPr bwMode="auto">
          <a:xfrm>
            <a:off x="152398" y="1634434"/>
            <a:ext cx="4453834" cy="2514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Михалева ОВ\Desktop\КМ  2021\Горячее питание КМ\Питание в школах ОБМЕН\ООШ Б-О\20211118_14255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" t="29315" r="6570" b="9566"/>
          <a:stretch/>
        </p:blipFill>
        <p:spPr bwMode="auto">
          <a:xfrm>
            <a:off x="152397" y="4221088"/>
            <a:ext cx="4419603" cy="26369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962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4"/>
            <a:ext cx="7956376" cy="52748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2400" y="1412776"/>
            <a:ext cx="8865608" cy="5445223"/>
          </a:xfrm>
        </p:spPr>
        <p:txBody>
          <a:bodyPr>
            <a:normAutofit/>
          </a:bodyPr>
          <a:lstStyle/>
          <a:p>
            <a:endParaRPr lang="ru-RU" sz="2000" b="1" i="1" dirty="0"/>
          </a:p>
          <a:p>
            <a:pPr marL="137160" indent="0" algn="just">
              <a:spcBef>
                <a:spcPts val="1200"/>
              </a:spcBef>
              <a:buNone/>
            </a:pPr>
            <a:r>
              <a:rPr lang="ru-RU" sz="2000" b="1" i="1" dirty="0"/>
              <a:t>     </a:t>
            </a:r>
          </a:p>
          <a:p>
            <a:pPr marL="137160" indent="0" algn="just">
              <a:spcBef>
                <a:spcPts val="1200"/>
              </a:spcBef>
              <a:buNone/>
            </a:pPr>
            <a:r>
              <a:rPr lang="ru-RU" sz="2000" b="1" i="1" dirty="0"/>
              <a:t>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endParaRPr lang="ru-RU" sz="2000" b="1" i="1" dirty="0"/>
          </a:p>
          <a:p>
            <a:pPr marL="137160" indent="0">
              <a:buNone/>
            </a:pPr>
            <a:endParaRPr lang="ru-RU" sz="2000" b="1" i="1" dirty="0"/>
          </a:p>
          <a:p>
            <a:pPr marL="137160" indent="0">
              <a:buNone/>
            </a:pPr>
            <a:endParaRPr lang="ru-RU" b="1" i="1" dirty="0"/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  <a:p>
            <a:pPr marL="137160" indent="0" algn="ctr">
              <a:buNone/>
            </a:pP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89" y="146758"/>
            <a:ext cx="1148019" cy="1465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397" y="642917"/>
            <a:ext cx="8164019" cy="1129899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Контрольные мероприятия в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  <a:t>2021 </a:t>
            </a:r>
            <a:r>
              <a:rPr lang="ru-RU" sz="3200" dirty="0">
                <a:solidFill>
                  <a:schemeClr val="tx1"/>
                </a:solidFill>
                <a:effectLst/>
                <a:latin typeface="+mn-lt"/>
              </a:rPr>
              <a:t>году</a:t>
            </a:r>
          </a:p>
        </p:txBody>
      </p:sp>
      <p:graphicFrame>
        <p:nvGraphicFramePr>
          <p:cNvPr id="3" name="Таблица 4">
            <a:extLst>
              <a:ext uri="{FF2B5EF4-FFF2-40B4-BE49-F238E27FC236}">
                <a16:creationId xmlns:a16="http://schemas.microsoft.com/office/drawing/2014/main" xmlns="" id="{51DBDA67-0A77-4556-8E6B-3CD6ECC7F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275348"/>
              </p:ext>
            </p:extLst>
          </p:nvPr>
        </p:nvGraphicFramePr>
        <p:xfrm>
          <a:off x="152400" y="1622784"/>
          <a:ext cx="8839202" cy="4967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1">
                  <a:extLst>
                    <a:ext uri="{9D8B030D-6E8A-4147-A177-3AD203B41FA5}">
                      <a16:colId xmlns:a16="http://schemas.microsoft.com/office/drawing/2014/main" xmlns="" val="3192287982"/>
                    </a:ext>
                  </a:extLst>
                </a:gridCol>
                <a:gridCol w="4419601">
                  <a:extLst>
                    <a:ext uri="{9D8B030D-6E8A-4147-A177-3AD203B41FA5}">
                      <a16:colId xmlns:a16="http://schemas.microsoft.com/office/drawing/2014/main" xmlns="" val="3420712781"/>
                    </a:ext>
                  </a:extLst>
                </a:gridCol>
              </a:tblGrid>
              <a:tr h="24542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buNone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indent="0" algn="just">
                        <a:buNone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«Проверка законности, эффективности и</a:t>
                      </a:r>
                      <a:r>
                        <a:rPr kumimoji="0"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целевого использования бюджетных средств, выделенных на мероприятия по развитию сети дошкольных образовательных организаций (в целях выполнения задач федерального проекта 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«Содействие занятости женщин – создание условий дошкольного образования для детей в возрасте до 3-х лет») в МАДОУ детский сад № 22 и № 13</a:t>
                      </a:r>
                      <a:endParaRPr kumimoji="0" lang="ru-RU" sz="1400" b="1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1" i="1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2161014"/>
                  </a:ext>
                </a:extLst>
              </a:tr>
              <a:tr h="25134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kumimoji="0" lang="ru-RU" sz="14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Проверка соблюдения Порядка предоставления служебных жилых помещений муниципального специализированного жилищного фонда БМР </a:t>
                      </a:r>
                      <a:r>
                        <a:rPr kumimoji="0"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МКУ «УЖКХ».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1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38101336"/>
                  </a:ext>
                </a:extLst>
              </a:tr>
            </a:tbl>
          </a:graphicData>
        </a:graphic>
      </p:graphicFrame>
      <p:pic>
        <p:nvPicPr>
          <p:cNvPr id="9" name="Рисунок 8" descr="C:\Users\Михалева ОВ\Documents\ПРОВЕРКИ\2020\ДЕМОГРАФИЯ сады\фото осмотр 22 сад\IMG_453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" t="1957" r="4388" b="15841"/>
          <a:stretch/>
        </p:blipFill>
        <p:spPr bwMode="auto">
          <a:xfrm>
            <a:off x="119320" y="1640065"/>
            <a:ext cx="4452680" cy="24370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C:\Users\Михалева ОВ\Desktop\privatization_2015_big — коп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0" y="4111318"/>
            <a:ext cx="4452679" cy="248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43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16632"/>
            <a:ext cx="7992888" cy="57606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Балаковского муниципального района</a:t>
            </a:r>
          </a:p>
        </p:txBody>
      </p:sp>
      <mc:AlternateContent xmlns:mc="http://schemas.openxmlformats.org/markup-compatibility/2006">
        <mc:Choice xmlns:cx1="http://schemas.microsoft.com/office/drawing/2015/9/8/chartex" xmlns="" Requires="cx1">
          <p:graphicFrame>
            <p:nvGraphicFramePr>
              <p:cNvPr id="10" name="Объект 9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16834955"/>
                  </p:ext>
                </p:extLst>
              </p:nvPr>
            </p:nvGraphicFramePr>
            <p:xfrm>
              <a:off x="683568" y="1805120"/>
              <a:ext cx="7848872" cy="500066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10" name="Объект 9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3568" y="1805120"/>
                <a:ext cx="7848872" cy="5000660"/>
              </a:xfrm>
              <a:prstGeom prst="rect">
                <a:avLst/>
              </a:prstGeom>
            </p:spPr>
          </p:pic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9" y="19472"/>
            <a:ext cx="1133640" cy="1233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7504" y="571480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Сумма </a:t>
            </a:r>
            <a:r>
              <a:rPr lang="ru-RU" sz="2200" b="1" dirty="0"/>
              <a:t>выявленных </a:t>
            </a:r>
            <a:r>
              <a:rPr lang="ru-RU" sz="2200" b="1" dirty="0" smtClean="0"/>
              <a:t>нарушений в стоимостном </a:t>
            </a:r>
          </a:p>
          <a:p>
            <a:pPr algn="ctr"/>
            <a:r>
              <a:rPr lang="ru-RU" sz="2200" b="1" dirty="0"/>
              <a:t>в</a:t>
            </a:r>
            <a:r>
              <a:rPr lang="ru-RU" sz="2200" b="1" dirty="0" smtClean="0"/>
              <a:t>ыражении в  </a:t>
            </a:r>
            <a:r>
              <a:rPr lang="ru-RU" sz="2200" b="1" dirty="0"/>
              <a:t>разрезе проверок </a:t>
            </a:r>
            <a:r>
              <a:rPr lang="ru-RU" sz="2200" dirty="0"/>
              <a:t>(</a:t>
            </a:r>
            <a:r>
              <a:rPr lang="ru-RU" sz="1600" dirty="0"/>
              <a:t>тыс.руб</a:t>
            </a:r>
            <a:r>
              <a:rPr lang="ru-RU" sz="2600" dirty="0"/>
              <a:t>.)</a:t>
            </a:r>
          </a:p>
        </p:txBody>
      </p:sp>
      <p:graphicFrame>
        <p:nvGraphicFramePr>
          <p:cNvPr id="7" name="Объект 9">
            <a:extLst>
              <a:ext uri="{FF2B5EF4-FFF2-40B4-BE49-F238E27FC236}">
                <a16:creationId xmlns:a16="http://schemas.microsoft.com/office/drawing/2014/main" xmlns="" id="{C6CAAA15-0054-46D7-9BD0-9AA906C73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913879"/>
              </p:ext>
            </p:extLst>
          </p:nvPr>
        </p:nvGraphicFramePr>
        <p:xfrm>
          <a:off x="323528" y="1563422"/>
          <a:ext cx="8499016" cy="4401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6582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956376" cy="527483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</a:rPr>
              <a:t>   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Контрольно-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счетная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палата </a:t>
            </a:r>
            <a:r>
              <a:rPr lang="ru-RU" sz="1900" dirty="0" err="1">
                <a:solidFill>
                  <a:schemeClr val="tx1"/>
                </a:solidFill>
                <a:effectLst/>
                <a:latin typeface="+mn-lt"/>
              </a:rPr>
              <a:t>Балаковского</a:t>
            </a:r>
            <a:r>
              <a:rPr lang="ru-RU" sz="1900" dirty="0">
                <a:solidFill>
                  <a:schemeClr val="tx1"/>
                </a:solidFill>
                <a:effectLst/>
                <a:latin typeface="+mn-lt"/>
              </a:rPr>
              <a:t> муниципального района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989" y="19472"/>
            <a:ext cx="1148019" cy="12492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2400" y="404664"/>
            <a:ext cx="8668072" cy="129614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</a:rPr>
              <a:t>Информация об экспертно-аналитических мероприятиях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            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10519"/>
              </p:ext>
            </p:extLst>
          </p:nvPr>
        </p:nvGraphicFramePr>
        <p:xfrm>
          <a:off x="251519" y="1772816"/>
          <a:ext cx="8766489" cy="4525868"/>
        </p:xfrm>
        <a:graphic>
          <a:graphicData uri="http://schemas.openxmlformats.org/drawingml/2006/table">
            <a:tbl>
              <a:tblPr/>
              <a:tblGrid>
                <a:gridCol w="58205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64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64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729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654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ЭАМ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(+), снижение(-)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728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Общее количество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Заключения на годовой отчет об исполнении бюджета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7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Заключения на квартальный отчет об исполнении бюджета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40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Оперативная</a:t>
                      </a:r>
                      <a:r>
                        <a:rPr lang="ru-R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информация об исполнении районного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728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Экспертиза муниципальных программ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728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Экспертиза проектов решений о бюджете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307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Заключение на проекты решений в части расходных</a:t>
                      </a:r>
                      <a:r>
                        <a:rPr lang="ru-RU" sz="16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обязательств, использования имущества и иных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14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Экспертно-аналитическое мероприятие с тематикой, определенной планом работы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42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4581</TotalTime>
  <Words>620</Words>
  <Application>Microsoft Office PowerPoint</Application>
  <PresentationFormat>Экран (4:3)</PresentationFormat>
  <Paragraphs>172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 счетная палата Балаковского муниципального района</vt:lpstr>
      <vt:lpstr>   Контрольно-счетная палата Балаковского муниципального района</vt:lpstr>
      <vt:lpstr>   Контрольно-счетная палата Балаковского муниципального района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Михалева ОВ</dc:creator>
  <cp:lastModifiedBy>MOV</cp:lastModifiedBy>
  <cp:revision>285</cp:revision>
  <cp:lastPrinted>2022-05-19T08:52:35Z</cp:lastPrinted>
  <dcterms:modified xsi:type="dcterms:W3CDTF">2022-05-19T08:56:21Z</dcterms:modified>
</cp:coreProperties>
</file>