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handoutMasterIdLst>
    <p:handoutMasterId r:id="rId9"/>
  </p:handoutMasterIdLst>
  <p:sldIdLst>
    <p:sldId id="263" r:id="rId2"/>
    <p:sldId id="267" r:id="rId3"/>
    <p:sldId id="268" r:id="rId4"/>
    <p:sldId id="261" r:id="rId5"/>
    <p:sldId id="280" r:id="rId6"/>
    <p:sldId id="262" r:id="rId7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0099"/>
    <a:srgbClr val="003399"/>
    <a:srgbClr val="FF0066"/>
    <a:srgbClr val="008000"/>
    <a:srgbClr val="00EE6C"/>
    <a:srgbClr val="CC99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90" y="13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 cap="flat" cmpd="sng" algn="ctr">
          <a:solidFill>
            <a:schemeClr val="tx1">
              <a:tint val="75000"/>
            </a:schemeClr>
          </a:solidFill>
          <a:prstDash val="solid"/>
          <a:round/>
        </a:ln>
        <a:effectLst/>
        <a:sp3d contourW="9525">
          <a:contourClr>
            <a:schemeClr val="tx1">
              <a:tint val="7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млн.руб.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6084-425D-8C70-B0BA89291A9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6084-425D-8C70-B0BA89291A9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6084-425D-8C70-B0BA89291A95}"/>
              </c:ext>
            </c:extLst>
          </c:dPt>
          <c:dLbls>
            <c:dLbl>
              <c:idx val="0"/>
              <c:layout>
                <c:manualLayout>
                  <c:x val="0.12348966017185943"/>
                  <c:y val="-3.9200928681318317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3644,3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084-425D-8C70-B0BA89291A95}"/>
                </c:ext>
              </c:extLst>
            </c:dLbl>
            <c:dLbl>
              <c:idx val="1"/>
              <c:layout>
                <c:manualLayout>
                  <c:x val="0.13892593166436348"/>
                  <c:y val="-2.286720839743568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3722,7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205770467624328"/>
                      <c:h val="7.154169484340591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084-425D-8C70-B0BA89291A95}"/>
                </c:ext>
              </c:extLst>
            </c:dLbl>
            <c:dLbl>
              <c:idx val="2"/>
              <c:layout>
                <c:manualLayout>
                  <c:x val="2.4372959244445939E-2"/>
                  <c:y val="-6.860162519230704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78,4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084-425D-8C70-B0BA89291A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3644.3</c:v>
                </c:pt>
                <c:pt idx="1">
                  <c:v>3722.7</c:v>
                </c:pt>
                <c:pt idx="2">
                  <c:v>78.400000000000006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084-425D-8C70-B0BA89291A9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42962944"/>
        <c:axId val="42964480"/>
        <c:axId val="0"/>
      </c:bar3DChart>
      <c:catAx>
        <c:axId val="429629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964480"/>
        <c:crosses val="autoZero"/>
        <c:auto val="1"/>
        <c:lblAlgn val="ctr"/>
        <c:lblOffset val="100"/>
        <c:noMultiLvlLbl val="0"/>
      </c:catAx>
      <c:valAx>
        <c:axId val="42964480"/>
        <c:scaling>
          <c:orientation val="minMax"/>
          <c:max val="4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962944"/>
        <c:crosses val="autoZero"/>
        <c:crossBetween val="between"/>
        <c:majorUnit val="1000"/>
        <c:minorUnit val="5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0.14865</cdr:x>
      <cdr:y>0.20892</cdr:y>
    </cdr:from>
    <cdr:to>
      <cdr:x>0.91892</cdr:x>
      <cdr:y>0.63892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2088" y="864096"/>
          <a:ext cx="4104456" cy="17784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0.00901</cdr:x>
      <cdr:y>0</cdr:y>
    </cdr:from>
    <cdr:to>
      <cdr:x>1</cdr:x>
      <cdr:y>0.9878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2008" y="0"/>
          <a:ext cx="7920880" cy="58326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>
            <a:spcAft>
              <a:spcPts val="600"/>
            </a:spcAft>
          </a:pPr>
          <a:endParaRPr lang="ru-RU" sz="3600" b="1" dirty="0">
            <a:ea typeface="Times New Roman"/>
          </a:endParaRPr>
        </a:p>
        <a:p xmlns:a="http://schemas.openxmlformats.org/drawingml/2006/main">
          <a:pPr algn="ctr">
            <a:spcAft>
              <a:spcPts val="600"/>
            </a:spcAft>
          </a:pPr>
          <a:r>
            <a:rPr lang="ru-RU" sz="3600" b="1" dirty="0">
              <a:solidFill>
                <a:srgbClr val="003399"/>
              </a:solidFill>
              <a:ea typeface="Times New Roman"/>
            </a:rPr>
            <a:t>Результаты внешней проверки </a:t>
          </a:r>
        </a:p>
        <a:p xmlns:a="http://schemas.openxmlformats.org/drawingml/2006/main">
          <a:pPr algn="ctr">
            <a:spcAft>
              <a:spcPts val="600"/>
            </a:spcAft>
          </a:pPr>
          <a:r>
            <a:rPr lang="ru-RU" sz="3600" b="1" dirty="0">
              <a:solidFill>
                <a:srgbClr val="003399"/>
              </a:solidFill>
              <a:ea typeface="Times New Roman"/>
            </a:rPr>
            <a:t>годового отчета</a:t>
          </a:r>
        </a:p>
        <a:p xmlns:a="http://schemas.openxmlformats.org/drawingml/2006/main">
          <a:pPr algn="ctr">
            <a:spcAft>
              <a:spcPts val="600"/>
            </a:spcAft>
          </a:pPr>
          <a:r>
            <a:rPr lang="ru-RU" sz="3600" b="1" dirty="0">
              <a:solidFill>
                <a:srgbClr val="003399"/>
              </a:solidFill>
              <a:ea typeface="Times New Roman"/>
            </a:rPr>
            <a:t>об исполнении бюджета </a:t>
          </a:r>
        </a:p>
        <a:p xmlns:a="http://schemas.openxmlformats.org/drawingml/2006/main">
          <a:pPr algn="ctr">
            <a:spcAft>
              <a:spcPts val="600"/>
            </a:spcAft>
          </a:pPr>
          <a:r>
            <a:rPr lang="ru-RU" sz="3600" b="1" dirty="0">
              <a:solidFill>
                <a:srgbClr val="003399"/>
              </a:solidFill>
              <a:ea typeface="Times New Roman"/>
            </a:rPr>
            <a:t>Балаковского муниципального </a:t>
          </a:r>
        </a:p>
        <a:p xmlns:a="http://schemas.openxmlformats.org/drawingml/2006/main">
          <a:pPr algn="ctr">
            <a:spcAft>
              <a:spcPts val="600"/>
            </a:spcAft>
          </a:pPr>
          <a:r>
            <a:rPr lang="ru-RU" sz="3600" b="1" dirty="0">
              <a:solidFill>
                <a:srgbClr val="003399"/>
              </a:solidFill>
              <a:ea typeface="Times New Roman"/>
            </a:rPr>
            <a:t>района за 2021 год</a:t>
          </a:r>
        </a:p>
        <a:p xmlns:a="http://schemas.openxmlformats.org/drawingml/2006/main">
          <a:pPr algn="ctr"/>
          <a:endParaRPr lang="ru-RU" sz="1200" b="1" dirty="0">
            <a:solidFill>
              <a:srgbClr val="002060"/>
            </a:solidFill>
          </a:endParaRPr>
        </a:p>
        <a:p xmlns:a="http://schemas.openxmlformats.org/drawingml/2006/main">
          <a:pPr algn="ctr"/>
          <a:endParaRPr lang="ru-RU" sz="1200" b="1" dirty="0">
            <a:solidFill>
              <a:srgbClr val="002060"/>
            </a:solidFill>
          </a:endParaRPr>
        </a:p>
        <a:p xmlns:a="http://schemas.openxmlformats.org/drawingml/2006/main">
          <a:pPr algn="ctr"/>
          <a:endParaRPr lang="ru-RU" sz="2000" b="1" dirty="0">
            <a:solidFill>
              <a:srgbClr val="002060"/>
            </a:solidFill>
          </a:endParaRPr>
        </a:p>
        <a:p xmlns:a="http://schemas.openxmlformats.org/drawingml/2006/main">
          <a:pPr algn="l"/>
          <a:r>
            <a:rPr lang="ru-RU" sz="2000" b="1" dirty="0">
              <a:solidFill>
                <a:srgbClr val="0033CC"/>
              </a:solidFill>
            </a:rPr>
            <a:t>Докладчик  - председатель </a:t>
          </a:r>
        </a:p>
        <a:p xmlns:a="http://schemas.openxmlformats.org/drawingml/2006/main">
          <a:pPr algn="l"/>
          <a:r>
            <a:rPr lang="ru-RU" sz="2000" b="1" dirty="0">
              <a:solidFill>
                <a:srgbClr val="0033CC"/>
              </a:solidFill>
            </a:rPr>
            <a:t>Контрольно-счетной палаты БМР</a:t>
          </a:r>
        </a:p>
        <a:p xmlns:a="http://schemas.openxmlformats.org/drawingml/2006/main">
          <a:pPr algn="l"/>
          <a:r>
            <a:rPr lang="ru-RU" sz="2000" b="1" dirty="0">
              <a:solidFill>
                <a:srgbClr val="0033CC"/>
              </a:solidFill>
            </a:rPr>
            <a:t>Решетникова Татьяна Владимировна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0.14865</cdr:x>
      <cdr:y>0.20892</cdr:y>
    </cdr:from>
    <cdr:to>
      <cdr:x>0.91892</cdr:x>
      <cdr:y>0.63892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2088" y="864096"/>
          <a:ext cx="4104456" cy="17784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</cdr:x>
      <cdr:y>0.13928</cdr:y>
    </cdr:from>
    <cdr:to>
      <cdr:x>1</cdr:x>
      <cdr:y>0.74863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0" y="576063"/>
          <a:ext cx="6532512" cy="25202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endParaRPr lang="ru-RU" sz="3600" dirty="0"/>
        </a:p>
        <a:p xmlns:a="http://schemas.openxmlformats.org/drawingml/2006/main">
          <a:pPr algn="ctr"/>
          <a:r>
            <a:rPr lang="ru-RU" sz="4800" dirty="0">
              <a:solidFill>
                <a:srgbClr val="002060"/>
              </a:solidFill>
            </a:rPr>
            <a:t>Спасибо за внимание!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411"/>
          </a:xfrm>
          <a:prstGeom prst="rect">
            <a:avLst/>
          </a:prstGeom>
        </p:spPr>
        <p:txBody>
          <a:bodyPr vert="horz" lIns="92098" tIns="46049" rIns="92098" bIns="4604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2" y="0"/>
            <a:ext cx="2945660" cy="496411"/>
          </a:xfrm>
          <a:prstGeom prst="rect">
            <a:avLst/>
          </a:prstGeom>
        </p:spPr>
        <p:txBody>
          <a:bodyPr vert="horz" lIns="92098" tIns="46049" rIns="92098" bIns="46049" rtlCol="0"/>
          <a:lstStyle>
            <a:lvl1pPr algn="r">
              <a:defRPr sz="1200"/>
            </a:lvl1pPr>
          </a:lstStyle>
          <a:p>
            <a:fld id="{5FCFC81A-2921-47AB-B6E3-9CAFFB017C5A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60" cy="496411"/>
          </a:xfrm>
          <a:prstGeom prst="rect">
            <a:avLst/>
          </a:prstGeom>
        </p:spPr>
        <p:txBody>
          <a:bodyPr vert="horz" lIns="92098" tIns="46049" rIns="92098" bIns="4604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2" y="9430091"/>
            <a:ext cx="2945660" cy="496411"/>
          </a:xfrm>
          <a:prstGeom prst="rect">
            <a:avLst/>
          </a:prstGeom>
        </p:spPr>
        <p:txBody>
          <a:bodyPr vert="horz" lIns="92098" tIns="46049" rIns="92098" bIns="46049" rtlCol="0" anchor="b"/>
          <a:lstStyle>
            <a:lvl1pPr algn="r">
              <a:defRPr sz="1200"/>
            </a:lvl1pPr>
          </a:lstStyle>
          <a:p>
            <a:fld id="{87A2E32B-9EAB-4CDC-AC3A-BDBAB36D9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18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411"/>
          </a:xfrm>
          <a:prstGeom prst="rect">
            <a:avLst/>
          </a:prstGeom>
        </p:spPr>
        <p:txBody>
          <a:bodyPr vert="horz" lIns="92098" tIns="46049" rIns="92098" bIns="4604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60" cy="496411"/>
          </a:xfrm>
          <a:prstGeom prst="rect">
            <a:avLst/>
          </a:prstGeom>
        </p:spPr>
        <p:txBody>
          <a:bodyPr vert="horz" lIns="92098" tIns="46049" rIns="92098" bIns="46049" rtlCol="0"/>
          <a:lstStyle>
            <a:lvl1pPr algn="r">
              <a:defRPr sz="1200"/>
            </a:lvl1pPr>
          </a:lstStyle>
          <a:p>
            <a:fld id="{BF76611C-587B-4526-952D-DAF125F9FE71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98" tIns="46049" rIns="92098" bIns="4604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2"/>
          </a:xfrm>
          <a:prstGeom prst="rect">
            <a:avLst/>
          </a:prstGeom>
        </p:spPr>
        <p:txBody>
          <a:bodyPr vert="horz" lIns="92098" tIns="46049" rIns="92098" bIns="4604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60" cy="496411"/>
          </a:xfrm>
          <a:prstGeom prst="rect">
            <a:avLst/>
          </a:prstGeom>
        </p:spPr>
        <p:txBody>
          <a:bodyPr vert="horz" lIns="92098" tIns="46049" rIns="92098" bIns="4604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2" y="9430091"/>
            <a:ext cx="2945660" cy="496411"/>
          </a:xfrm>
          <a:prstGeom prst="rect">
            <a:avLst/>
          </a:prstGeom>
        </p:spPr>
        <p:txBody>
          <a:bodyPr vert="horz" lIns="92098" tIns="46049" rIns="92098" bIns="46049" rtlCol="0" anchor="b"/>
          <a:lstStyle>
            <a:lvl1pPr algn="r">
              <a:defRPr sz="1200"/>
            </a:lvl1pPr>
          </a:lstStyle>
          <a:p>
            <a:fld id="{6F712C1B-7E24-432A-ADDD-9DA6B20FC4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078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12C1B-7E24-432A-ADDD-9DA6B20FC4E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992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8121"/>
            <a:ext cx="7956376" cy="42855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   </a:t>
            </a:r>
            <a:r>
              <a:rPr lang="ru-RU" sz="1800" dirty="0">
                <a:solidFill>
                  <a:srgbClr val="0033CC"/>
                </a:solidFill>
                <a:effectLst/>
                <a:latin typeface="+mn-lt"/>
              </a:rPr>
              <a:t>Контрольно-счетная палата Балаковского муниципального района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48121"/>
            <a:ext cx="1176795" cy="12806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412517022"/>
              </p:ext>
            </p:extLst>
          </p:nvPr>
        </p:nvGraphicFramePr>
        <p:xfrm>
          <a:off x="395535" y="692696"/>
          <a:ext cx="8280921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1231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0" y="688421"/>
            <a:ext cx="9252520" cy="1012387"/>
          </a:xfrm>
        </p:spPr>
        <p:txBody>
          <a:bodyPr anchor="b">
            <a:normAutofit/>
          </a:bodyPr>
          <a:lstStyle/>
          <a:p>
            <a:pPr algn="ctr"/>
            <a:r>
              <a:rPr lang="ru-RU" sz="2200" b="1" dirty="0">
                <a:solidFill>
                  <a:srgbClr val="003399"/>
                </a:solidFill>
              </a:rPr>
              <a:t>СТАТЬЯ 264.4 БЮДЖЕТНОГО КОДЕКСА </a:t>
            </a:r>
          </a:p>
          <a:p>
            <a:pPr algn="ctr"/>
            <a:r>
              <a:rPr lang="ru-RU" sz="2200" b="1" dirty="0">
                <a:solidFill>
                  <a:srgbClr val="003399"/>
                </a:solidFill>
              </a:rPr>
              <a:t>РОССИЙСКОЙ ФЕДЕРАЦИИ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899592" y="2171997"/>
            <a:ext cx="7344816" cy="3993307"/>
          </a:xfrm>
        </p:spPr>
        <p:txBody>
          <a:bodyPr>
            <a:normAutofit fontScale="92500"/>
          </a:bodyPr>
          <a:lstStyle/>
          <a:p>
            <a:pPr marL="137160" indent="0" algn="just">
              <a:buNone/>
            </a:pPr>
            <a:r>
              <a:rPr lang="ru-RU" sz="2800" b="1" i="1" dirty="0">
                <a:solidFill>
                  <a:srgbClr val="003399"/>
                </a:solidFill>
              </a:rPr>
              <a:t>Годовой отчет об исполнении бюджета до его рассмотрения в законодательном (представительном) органе подлежит внешней проверке, которая включает внешнюю проверку бюджетной отчетности главных администраторов бюджетных средств и подготовку заключения на годовой отчет об исполнении бюджета.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8121"/>
            <a:ext cx="7776864" cy="57256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 </a:t>
            </a:r>
            <a:r>
              <a:rPr lang="ru-RU" sz="1800" dirty="0">
                <a:solidFill>
                  <a:srgbClr val="0033CC"/>
                </a:solidFill>
                <a:effectLst/>
                <a:latin typeface="+mn-lt"/>
              </a:rPr>
              <a:t>Контрольно-счетная палата Балаковского муниципального района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48121"/>
            <a:ext cx="1176795" cy="12806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1721701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107504" y="1328722"/>
            <a:ext cx="8928992" cy="526863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pPr marL="13716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72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96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96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Собрание Балаковского муниципального района</a:t>
            </a:r>
          </a:p>
          <a:p>
            <a:pPr marL="13716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96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2. Администрация Балаковского муниципального района </a:t>
            </a:r>
          </a:p>
          <a:p>
            <a:pPr marL="13716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96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3. Комитет финансов Балаковского муниципального района</a:t>
            </a:r>
          </a:p>
          <a:p>
            <a:pPr marL="13716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96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4. Комитет по распоряжению муниципальной собственностью и земельными ресурсами администрации Балаковского муниципального района </a:t>
            </a:r>
          </a:p>
          <a:p>
            <a:pPr marL="13716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96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5. Комитет образования администрации Балаковского муниципального района</a:t>
            </a:r>
          </a:p>
          <a:p>
            <a:pPr marL="13716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96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6. Отдел по культуре администрации Балаковского муниципального района</a:t>
            </a:r>
          </a:p>
          <a:p>
            <a:pPr marL="13716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96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7. Отдел по спорту, физической культуре, молодежной политике и туризму администрации Балаковского муниципального района </a:t>
            </a:r>
          </a:p>
          <a:p>
            <a:pPr marL="13716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ru-RU" sz="72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7956376" cy="76470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  </a:t>
            </a:r>
            <a:r>
              <a:rPr lang="ru-RU" sz="1800" dirty="0">
                <a:solidFill>
                  <a:srgbClr val="0033CC"/>
                </a:solidFill>
                <a:effectLst/>
                <a:latin typeface="+mn-lt"/>
              </a:rPr>
              <a:t>Контрольно-счетная палата Балаковского муниципального района</a:t>
            </a:r>
          </a:p>
        </p:txBody>
      </p:sp>
      <p:sp>
        <p:nvSpPr>
          <p:cNvPr id="7" name="Текст 7"/>
          <p:cNvSpPr>
            <a:spLocks noGrp="1"/>
          </p:cNvSpPr>
          <p:nvPr>
            <p:ph type="body" idx="1"/>
          </p:nvPr>
        </p:nvSpPr>
        <p:spPr>
          <a:xfrm>
            <a:off x="611560" y="476672"/>
            <a:ext cx="7776864" cy="85205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АДМИНИСТРАТОРЫ (РАСПОРЯДИТЕЛИ) </a:t>
            </a:r>
          </a:p>
          <a:p>
            <a:pPr algn="ctr"/>
            <a:r>
              <a:rPr lang="ru-RU" sz="2000" b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БЮДЖЕТНЫХ СРЕДСТВ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48121"/>
            <a:ext cx="1176795" cy="12806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36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48121"/>
            <a:ext cx="7992888" cy="64457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>
                <a:solidFill>
                  <a:schemeClr val="bg2">
                    <a:lumMod val="75000"/>
                  </a:schemeClr>
                </a:solidFill>
                <a:effectLst/>
              </a:rPr>
              <a:t>   </a:t>
            </a:r>
            <a:r>
              <a:rPr lang="ru-RU" sz="1800" dirty="0">
                <a:solidFill>
                  <a:srgbClr val="0033CC"/>
                </a:solidFill>
                <a:effectLst/>
                <a:latin typeface="+mn-lt"/>
              </a:rPr>
              <a:t>Контрольно-счетная палата Балаковского муниципального района</a:t>
            </a: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713556910"/>
              </p:ext>
            </p:extLst>
          </p:nvPr>
        </p:nvGraphicFramePr>
        <p:xfrm>
          <a:off x="728734" y="2611945"/>
          <a:ext cx="7816039" cy="3887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0" y="980729"/>
            <a:ext cx="913317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/>
          </a:p>
          <a:p>
            <a:pPr algn="ctr"/>
            <a:endParaRPr lang="ru-RU" b="1" dirty="0"/>
          </a:p>
          <a:p>
            <a:pPr algn="ctr"/>
            <a:endParaRPr lang="ru-RU" b="1" dirty="0">
              <a:solidFill>
                <a:srgbClr val="003399"/>
              </a:solidFill>
            </a:endParaRPr>
          </a:p>
          <a:p>
            <a:pPr algn="ctr"/>
            <a:endParaRPr lang="ru-RU" b="1" dirty="0">
              <a:solidFill>
                <a:srgbClr val="003399"/>
              </a:solidFill>
            </a:endParaRPr>
          </a:p>
          <a:p>
            <a:pPr algn="ctr"/>
            <a:r>
              <a:rPr lang="ru-RU" b="1" dirty="0">
                <a:solidFill>
                  <a:srgbClr val="003399"/>
                </a:solidFill>
                <a:latin typeface="+mj-lt"/>
              </a:rPr>
              <a:t>Фактические показатели исполнения бюджета района за 2021 год </a:t>
            </a:r>
            <a:r>
              <a:rPr lang="ru-RU" dirty="0">
                <a:solidFill>
                  <a:srgbClr val="003399"/>
                </a:solidFill>
                <a:latin typeface="+mj-lt"/>
              </a:rPr>
              <a:t>(</a:t>
            </a:r>
            <a:r>
              <a:rPr lang="ru-RU" dirty="0" err="1">
                <a:solidFill>
                  <a:srgbClr val="003399"/>
                </a:solidFill>
                <a:latin typeface="+mj-lt"/>
              </a:rPr>
              <a:t>млн.руб</a:t>
            </a:r>
            <a:r>
              <a:rPr lang="ru-RU" dirty="0">
                <a:solidFill>
                  <a:srgbClr val="003399"/>
                </a:solidFill>
                <a:latin typeface="+mj-lt"/>
              </a:rPr>
              <a:t>.)</a:t>
            </a:r>
          </a:p>
        </p:txBody>
      </p:sp>
      <p:sp>
        <p:nvSpPr>
          <p:cNvPr id="6" name="Текст 12"/>
          <p:cNvSpPr txBox="1">
            <a:spLocks/>
          </p:cNvSpPr>
          <p:nvPr/>
        </p:nvSpPr>
        <p:spPr>
          <a:xfrm>
            <a:off x="-1" y="620688"/>
            <a:ext cx="9133171" cy="103714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 algn="ctr"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None/>
            </a:pPr>
            <a:r>
              <a:rPr lang="ru-RU" sz="2000" b="1" dirty="0">
                <a:solidFill>
                  <a:srgbClr val="000099"/>
                </a:solidFill>
                <a:latin typeface="+mj-lt"/>
                <a:ea typeface="+mj-ea"/>
                <a:cs typeface="+mj-cs"/>
              </a:rPr>
              <a:t>ЗАКЛЮЧЕНИЕ НА ГОДОВОЙ ОТЧЕТ </a:t>
            </a:r>
          </a:p>
          <a:p>
            <a:pPr marL="137160" indent="0" algn="ctr"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None/>
            </a:pPr>
            <a:r>
              <a:rPr lang="ru-RU" sz="2000" b="1" dirty="0">
                <a:solidFill>
                  <a:srgbClr val="000099"/>
                </a:solidFill>
                <a:latin typeface="+mj-lt"/>
                <a:ea typeface="+mj-ea"/>
                <a:cs typeface="+mj-cs"/>
              </a:rPr>
              <a:t>ОБ ИСПОЛНЕНИИ  БЮДЖЕТА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48121"/>
            <a:ext cx="1176795" cy="12806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8228358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-1" y="116633"/>
            <a:ext cx="9133171" cy="1324791"/>
          </a:xfrm>
        </p:spPr>
        <p:txBody>
          <a:bodyPr>
            <a:normAutofit/>
          </a:bodyPr>
          <a:lstStyle/>
          <a:p>
            <a:pPr marL="137160" algn="ctr"/>
            <a:r>
              <a:rPr lang="ru-RU" sz="2000" b="1" dirty="0">
                <a:solidFill>
                  <a:srgbClr val="000099"/>
                </a:solidFill>
              </a:rPr>
              <a:t>ЗАКЛЮЧЕНИЕ НА ГОДОВОЙ ОТЧЕТ </a:t>
            </a:r>
          </a:p>
          <a:p>
            <a:pPr marL="137160" algn="ctr"/>
            <a:r>
              <a:rPr lang="ru-RU" sz="2000" b="1" dirty="0">
                <a:solidFill>
                  <a:srgbClr val="000099"/>
                </a:solidFill>
              </a:rPr>
              <a:t>ОБ ИСПОЛНЕНИИ  БЮДЖЕТА</a:t>
            </a:r>
            <a:endParaRPr lang="ru-RU" sz="2000" dirty="0">
              <a:solidFill>
                <a:srgbClr val="000099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179512" y="1441424"/>
            <a:ext cx="8712968" cy="5416576"/>
          </a:xfrm>
        </p:spPr>
        <p:txBody>
          <a:bodyPr>
            <a:normAutofit/>
          </a:bodyPr>
          <a:lstStyle/>
          <a:p>
            <a:pPr marL="137160" indent="0" algn="ctr">
              <a:spcBef>
                <a:spcPts val="1800"/>
              </a:spcBef>
              <a:spcAft>
                <a:spcPts val="600"/>
              </a:spcAft>
              <a:buNone/>
            </a:pPr>
            <a:r>
              <a:rPr lang="ru-RU" sz="2400" b="1" dirty="0">
                <a:solidFill>
                  <a:srgbClr val="003399"/>
                </a:solidFill>
              </a:rPr>
              <a:t>Предложения Контрольно-счетной палаты БМР</a:t>
            </a:r>
            <a:r>
              <a:rPr lang="ru-RU" sz="3200" b="1" dirty="0">
                <a:solidFill>
                  <a:srgbClr val="003399"/>
                </a:solidFill>
              </a:rPr>
              <a:t>: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900" i="1" dirty="0">
                <a:solidFill>
                  <a:srgbClr val="0033CC"/>
                </a:solidFill>
              </a:rPr>
              <a:t>1</a:t>
            </a:r>
            <a:r>
              <a:rPr lang="ru-RU" sz="2000" i="1" dirty="0">
                <a:solidFill>
                  <a:srgbClr val="0033CC"/>
                </a:solidFill>
              </a:rPr>
              <a:t>.</a:t>
            </a:r>
            <a:r>
              <a:rPr lang="ru-RU" sz="2100" i="1" dirty="0">
                <a:solidFill>
                  <a:srgbClr val="0033CC"/>
                </a:solidFill>
              </a:rPr>
              <a:t>Принять меры к снижению уровня дебиторской задолженности и не допускать увеличения просроченной задолженности</a:t>
            </a:r>
            <a:r>
              <a:rPr lang="ru-RU" sz="1600" i="1" dirty="0">
                <a:solidFill>
                  <a:srgbClr val="0033CC"/>
                </a:solidFill>
              </a:rPr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600" i="1" dirty="0">
                <a:solidFill>
                  <a:srgbClr val="0033CC"/>
                </a:solidFill>
              </a:rPr>
              <a:t>2</a:t>
            </a:r>
            <a:r>
              <a:rPr lang="ru-RU" sz="2000" i="1" dirty="0">
                <a:solidFill>
                  <a:srgbClr val="0033CC"/>
                </a:solidFill>
              </a:rPr>
              <a:t>. Продолжить работу по повышению эффективности использования муниципального имущества, направленную на пополнение доходной части бюджета.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000" i="1" dirty="0">
                <a:solidFill>
                  <a:srgbClr val="0033CC"/>
                </a:solidFill>
              </a:rPr>
              <a:t>3. Проводить работу по профилактике возникновения недоимки и ее сокращению.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000" i="1" dirty="0">
                <a:solidFill>
                  <a:srgbClr val="0033CC"/>
                </a:solidFill>
              </a:rPr>
              <a:t>4. Усилить работу по уменьшению кредиторской задолженности и не допускать увеличения просроченной задолженности.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000" i="1" dirty="0">
                <a:solidFill>
                  <a:srgbClr val="0033CC"/>
                </a:solidFill>
              </a:rPr>
              <a:t>5. Продолжить постоянную и целенаправленную работу по сокращению размера муниципального долга, минимизации процентных ставок по привлекаемым кредитным ресурсам, уменьшению доли затрат на обслуживание муниципального долга в структуре расходов бюджета.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8121"/>
            <a:ext cx="7956376" cy="50055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ru-RU" sz="1800" dirty="0">
                <a:solidFill>
                  <a:srgbClr val="0033CC"/>
                </a:solidFill>
                <a:effectLst/>
                <a:latin typeface="+mn-lt"/>
              </a:rPr>
              <a:t>Контрольно-счетная палата Балаковского муниципального района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48121"/>
            <a:ext cx="1176795" cy="12806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26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8121"/>
            <a:ext cx="8028384" cy="50055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   </a:t>
            </a:r>
            <a:r>
              <a:rPr lang="ru-RU" sz="1800" dirty="0">
                <a:solidFill>
                  <a:srgbClr val="0033CC"/>
                </a:solidFill>
                <a:effectLst/>
                <a:latin typeface="+mn-lt"/>
              </a:rPr>
              <a:t>Контрольно-счетная палата Балаковского муниципального района</a:t>
            </a: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985021656"/>
              </p:ext>
            </p:extLst>
          </p:nvPr>
        </p:nvGraphicFramePr>
        <p:xfrm>
          <a:off x="1115616" y="1412776"/>
          <a:ext cx="7073436" cy="44240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48121"/>
            <a:ext cx="1176795" cy="12806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106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2557</TotalTime>
  <Words>311</Words>
  <Application>Microsoft Office PowerPoint</Application>
  <PresentationFormat>Экран (4:3)</PresentationFormat>
  <Paragraphs>52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Calibri</vt:lpstr>
      <vt:lpstr>Georgia</vt:lpstr>
      <vt:lpstr>Times New Roman</vt:lpstr>
      <vt:lpstr>Trebuchet MS</vt:lpstr>
      <vt:lpstr>Wingdings 2</vt:lpstr>
      <vt:lpstr>Воздушный поток</vt:lpstr>
      <vt:lpstr>   Контрольно-счетная палата Балаковского муниципального района</vt:lpstr>
      <vt:lpstr>  Контрольно-счетная палата Балаковского муниципального района</vt:lpstr>
      <vt:lpstr>   Контрольно-счетная палата Балаковского муниципального района</vt:lpstr>
      <vt:lpstr>   Контрольно-счетная палата Балаковского муниципального района</vt:lpstr>
      <vt:lpstr> Контрольно-счетная палата Балаковского муниципального района</vt:lpstr>
      <vt:lpstr>   Контрольно-счетная палата Балаковского муниципального района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Михалева ОВ</dc:creator>
  <cp:lastModifiedBy>kspbmr64@gmail.com</cp:lastModifiedBy>
  <cp:revision>118</cp:revision>
  <cp:lastPrinted>2022-04-27T12:44:57Z</cp:lastPrinted>
  <dcterms:modified xsi:type="dcterms:W3CDTF">2022-04-28T09:36:23Z</dcterms:modified>
</cp:coreProperties>
</file>