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4.xml" ContentType="application/vnd.openxmlformats-officedocument.drawingml.chart+xml"/>
  <Override PartName="/ppt/notesSlides/notesSlide3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drawings/drawing2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handoutMasterIdLst>
    <p:handoutMasterId r:id="rId13"/>
  </p:handoutMasterIdLst>
  <p:sldIdLst>
    <p:sldId id="263" r:id="rId2"/>
    <p:sldId id="267" r:id="rId3"/>
    <p:sldId id="268" r:id="rId4"/>
    <p:sldId id="258" r:id="rId5"/>
    <p:sldId id="260" r:id="rId6"/>
    <p:sldId id="271" r:id="rId7"/>
    <p:sldId id="261" r:id="rId8"/>
    <p:sldId id="272" r:id="rId9"/>
    <p:sldId id="273" r:id="rId10"/>
    <p:sldId id="262" r:id="rId11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003399"/>
    <a:srgbClr val="FF0066"/>
    <a:srgbClr val="008000"/>
    <a:srgbClr val="00EE6C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7631" autoAdjust="0"/>
  </p:normalViewPr>
  <p:slideViewPr>
    <p:cSldViewPr>
      <p:cViewPr>
        <p:scale>
          <a:sx n="140" d="100"/>
          <a:sy n="140" d="100"/>
        </p:scale>
        <p:origin x="-804" y="8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r"/>
      <c:layout/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2020</c:v>
                </c:pt>
              </c:strCache>
            </c:strRef>
          </c:tx>
          <c:spPr>
            <a:pattFill prst="pct5">
              <a:fgClr>
                <a:srgbClr val="FF0066"/>
              </a:fgClr>
              <a:bgClr>
                <a:srgbClr val="FF0066"/>
              </a:bgClr>
            </a:pattFill>
          </c:spPr>
          <c:invertIfNegative val="0"/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количество, ед.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61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798-4564-B398-297C20D8DE2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2021</c:v>
                </c:pt>
              </c:strCache>
            </c:strRef>
          </c:tx>
          <c:spPr>
            <a:pattFill prst="pct5">
              <a:fgClr>
                <a:srgbClr val="003399"/>
              </a:fgClr>
              <a:bgClr>
                <a:srgbClr val="003399"/>
              </a:bgClr>
            </a:pattFill>
          </c:spPr>
          <c:invertIfNegative val="0"/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количество, ед.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62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798-4564-B398-297C20D8DE2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55827328"/>
        <c:axId val="147690624"/>
      </c:barChart>
      <c:catAx>
        <c:axId val="2558273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47690624"/>
        <c:crosses val="autoZero"/>
        <c:auto val="1"/>
        <c:lblAlgn val="ctr"/>
        <c:lblOffset val="100"/>
        <c:noMultiLvlLbl val="0"/>
      </c:catAx>
      <c:valAx>
        <c:axId val="147690624"/>
        <c:scaling>
          <c:orientation val="minMax"/>
          <c:max val="8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55827328"/>
        <c:crosses val="autoZero"/>
        <c:crossBetween val="between"/>
        <c:majorUnit val="20"/>
        <c:minorUnit val="0.4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2020</c:v>
                </c:pt>
              </c:strCache>
            </c:strRef>
          </c:tx>
          <c:spPr>
            <a:pattFill prst="pct25">
              <a:fgClr>
                <a:srgbClr val="00B050"/>
              </a:fgClr>
              <a:bgClr>
                <a:srgbClr val="FFFF00"/>
              </a:bgClr>
            </a:pattFill>
          </c:spPr>
          <c:invertIfNegative val="0"/>
          <c:dLbls>
            <c:dLbl>
              <c:idx val="0"/>
              <c:layout>
                <c:manualLayout>
                  <c:x val="-3.1434180785646659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D35-4563-A7DD-BE3D31B29D4B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количество, ед.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D35-4563-A7DD-BE3D31B29D4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2021</c:v>
                </c:pt>
              </c:strCache>
            </c:strRef>
          </c:tx>
          <c:spPr>
            <a:pattFill prst="pct40">
              <a:fgClr>
                <a:srgbClr val="00B050"/>
              </a:fgClr>
              <a:bgClr>
                <a:srgbClr val="008000"/>
              </a:bgClr>
            </a:pattFill>
          </c:spPr>
          <c:invertIfNegative val="0"/>
          <c:dLbls>
            <c:dLbl>
              <c:idx val="0"/>
              <c:layout>
                <c:manualLayout>
                  <c:x val="0"/>
                  <c:y val="1.546446150333249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D35-4563-A7DD-BE3D31B29D4B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количество, ед.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CD35-4563-A7DD-BE3D31B29D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7750912"/>
        <c:axId val="147752448"/>
      </c:barChart>
      <c:catAx>
        <c:axId val="1477509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47752448"/>
        <c:crossesAt val="0"/>
        <c:auto val="1"/>
        <c:lblAlgn val="ctr"/>
        <c:lblOffset val="100"/>
        <c:noMultiLvlLbl val="0"/>
      </c:catAx>
      <c:valAx>
        <c:axId val="147752448"/>
        <c:scaling>
          <c:orientation val="minMax"/>
          <c:max val="13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47750912"/>
        <c:crosses val="autoZero"/>
        <c:crossBetween val="between"/>
        <c:majorUnit val="3"/>
        <c:minorUnit val="0.1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20"/>
      <c:rotY val="19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1298601707482321E-2"/>
          <c:y val="0"/>
          <c:w val="0.98006242568091995"/>
          <c:h val="0.9640163581550981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нарушений и недостатков, выявленных КСП  в ходе контрольных мероприятий в 2018 году</c:v>
                </c:pt>
              </c:strCache>
            </c:strRef>
          </c:tx>
          <c:explosion val="9"/>
          <c:dPt>
            <c:idx val="0"/>
            <c:bubble3D val="0"/>
            <c:explosion val="11"/>
            <c:spPr>
              <a:solidFill>
                <a:srgbClr val="FFFF00"/>
              </a:solidFill>
              <a:ln>
                <a:solidFill>
                  <a:srgbClr val="FFFF00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4E3E-4B4C-B0B8-93F254307EE8}"/>
              </c:ext>
            </c:extLst>
          </c:dPt>
          <c:dPt>
            <c:idx val="1"/>
            <c:bubble3D val="0"/>
            <c:explosion val="4"/>
            <c:spPr>
              <a:ln>
                <a:solidFill>
                  <a:srgbClr val="92D050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4E3E-4B4C-B0B8-93F254307EE8}"/>
              </c:ext>
            </c:extLst>
          </c:dPt>
          <c:dPt>
            <c:idx val="2"/>
            <c:bubble3D val="0"/>
            <c:explosion val="13"/>
            <c:spPr>
              <a:ln>
                <a:solidFill>
                  <a:srgbClr val="00B0F0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4E3E-4B4C-B0B8-93F254307EE8}"/>
              </c:ext>
            </c:extLst>
          </c:dPt>
          <c:dPt>
            <c:idx val="3"/>
            <c:bubble3D val="0"/>
            <c:explosion val="15"/>
            <c:spPr>
              <a:solidFill>
                <a:srgbClr val="7030A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4E3E-4B4C-B0B8-93F254307EE8}"/>
              </c:ext>
            </c:extLst>
          </c:dPt>
          <c:dLbls>
            <c:dLbl>
              <c:idx val="0"/>
              <c:layout>
                <c:manualLayout>
                  <c:x val="9.214926366752256E-2"/>
                  <c:y val="-0.16428923504109039"/>
                </c:manualLayout>
              </c:layout>
              <c:tx>
                <c:rich>
                  <a:bodyPr/>
                  <a:lstStyle/>
                  <a:p>
                    <a:r>
                      <a:rPr lang="ru-RU" sz="1300" baseline="0" dirty="0" smtClean="0"/>
                      <a:t>Неэффективное использование бюджетных средств 34,5%</a:t>
                    </a:r>
                    <a:endParaRPr lang="ru-RU" sz="1300" baseline="0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4585167266723207"/>
                      <c:h val="0.23738353396169196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0-4E3E-4B4C-B0B8-93F254307EE8}"/>
                </c:ext>
              </c:extLst>
            </c:dLbl>
            <c:dLbl>
              <c:idx val="1"/>
              <c:layout>
                <c:manualLayout>
                  <c:x val="-0.24579081482260814"/>
                  <c:y val="6.0400263821573846E-2"/>
                </c:manualLayout>
              </c:layout>
              <c:tx>
                <c:rich>
                  <a:bodyPr/>
                  <a:lstStyle/>
                  <a:p>
                    <a:r>
                      <a:rPr lang="ru-RU" sz="1300" baseline="0" dirty="0"/>
                      <a:t>нарушения при формировании и исполнении бюджета</a:t>
                    </a:r>
                  </a:p>
                  <a:p>
                    <a:r>
                      <a:rPr lang="ru-RU" sz="1300" baseline="0" dirty="0" smtClean="0"/>
                      <a:t>59,6%</a:t>
                    </a:r>
                    <a:endParaRPr lang="ru-RU" sz="1300" baseline="0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9977437970843928"/>
                      <c:h val="0.17443651132304008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2-4E3E-4B4C-B0B8-93F254307EE8}"/>
                </c:ext>
              </c:extLst>
            </c:dLbl>
            <c:dLbl>
              <c:idx val="2"/>
              <c:layout>
                <c:manualLayout>
                  <c:x val="-2.868667345693065E-3"/>
                  <c:y val="6.7112038371695071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Иные нарушения </a:t>
                    </a:r>
                    <a:r>
                      <a:rPr lang="ru-RU" dirty="0"/>
                      <a:t>и </a:t>
                    </a:r>
                    <a:r>
                      <a:rPr lang="ru-RU" dirty="0" smtClean="0"/>
                      <a:t>недостатки</a:t>
                    </a:r>
                    <a:endParaRPr lang="ru-RU" dirty="0"/>
                  </a:p>
                  <a:p>
                    <a:r>
                      <a:rPr lang="ru-RU" dirty="0" smtClean="0"/>
                      <a:t>5,7%</a:t>
                    </a:r>
                    <a:endParaRPr lang="ru-RU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5960787585970457"/>
                      <c:h val="0.19054374296001797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5-4E3E-4B4C-B0B8-93F254307EE8}"/>
                </c:ext>
              </c:extLst>
            </c:dLbl>
            <c:dLbl>
              <c:idx val="3"/>
              <c:layout>
                <c:manualLayout>
                  <c:x val="-5.5990541095759953E-2"/>
                  <c:y val="-2.3413879320463502E-2"/>
                </c:manualLayout>
              </c:layout>
              <c:tx>
                <c:rich>
                  <a:bodyPr/>
                  <a:lstStyle/>
                  <a:p>
                    <a:pPr>
                      <a:defRPr sz="1350" baseline="0"/>
                    </a:pPr>
                    <a:r>
                      <a:rPr lang="ru-RU" sz="1350" baseline="0" dirty="0" smtClean="0"/>
                      <a:t>нарушения </a:t>
                    </a:r>
                    <a:r>
                      <a:rPr lang="ru-RU" sz="1350" baseline="0" dirty="0"/>
                      <a:t>и </a:t>
                    </a:r>
                    <a:r>
                      <a:rPr lang="ru-RU" sz="1350" baseline="0" dirty="0" smtClean="0"/>
                      <a:t>недостатки в сфере муниципальных закупок</a:t>
                    </a:r>
                    <a:endParaRPr lang="ru-RU" sz="1350" baseline="0" dirty="0"/>
                  </a:p>
                  <a:p>
                    <a:pPr>
                      <a:defRPr sz="1350" baseline="0"/>
                    </a:pPr>
                    <a:r>
                      <a:rPr lang="ru-RU" sz="1350" baseline="0" dirty="0" smtClean="0"/>
                      <a:t>0,2%</a:t>
                    </a:r>
                    <a:endParaRPr lang="ru-RU" sz="1350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8429070620505764"/>
                      <c:h val="0.130662346332087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6-4E3E-4B4C-B0B8-93F254307EE8}"/>
                </c:ext>
              </c:extLst>
            </c:dLbl>
            <c:dLbl>
              <c:idx val="4"/>
              <c:spPr/>
              <c:txPr>
                <a:bodyPr anchor="t" anchorCtr="0"/>
                <a:lstStyle/>
                <a:p>
                  <a:pPr>
                    <a:defRPr sz="1300" baseline="0"/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300" baseline="0"/>
                </a:pPr>
                <a:endParaRPr lang="ru-RU"/>
              </a:p>
            </c:txPr>
            <c:dLblPos val="out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4"/>
                <c:pt idx="0">
                  <c:v>неэффективное использование бюджетных средств</c:v>
                </c:pt>
                <c:pt idx="1">
                  <c:v>нарушения при формировании и исполнении бюджета</c:v>
                </c:pt>
                <c:pt idx="2">
                  <c:v>иные нарушения и недостатки</c:v>
                </c:pt>
                <c:pt idx="3">
                  <c:v>нарушения и недостатки при осуществлении муниципальных закупок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34.5</c:v>
                </c:pt>
                <c:pt idx="1">
                  <c:v>59.6</c:v>
                </c:pt>
                <c:pt idx="2">
                  <c:v>5.7</c:v>
                </c:pt>
                <c:pt idx="3">
                  <c:v>0.2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4E3E-4B4C-B0B8-93F254307E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1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9206478734226631E-2"/>
          <c:y val="2.8406050401347024E-2"/>
          <c:w val="0.93810791181103115"/>
          <c:h val="0.744212363967956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тыс.руб.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2004521165917961E-2"/>
                  <c:y val="-6.9336713909978503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374,7 </a:t>
                    </a:r>
                    <a:r>
                      <a:rPr lang="ru-RU" dirty="0" err="1" smtClean="0"/>
                      <a:t>тыс.руб</a:t>
                    </a:r>
                    <a:r>
                      <a:rPr lang="ru-RU" dirty="0"/>
                      <a:t>.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26E8-4FF8-A5D0-8C290457A6B8}"/>
                </c:ext>
              </c:extLst>
            </c:dLbl>
            <c:dLbl>
              <c:idx val="1"/>
              <c:layout>
                <c:manualLayout>
                  <c:x val="1.8441936684656414E-2"/>
                  <c:y val="-3.639239620370111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253,6  </a:t>
                    </a:r>
                    <a:r>
                      <a:rPr lang="ru-RU" dirty="0" err="1" smtClean="0"/>
                      <a:t>тыс.руб</a:t>
                    </a:r>
                    <a:r>
                      <a:rPr lang="ru-RU" dirty="0"/>
                      <a:t>.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26E8-4FF8-A5D0-8C290457A6B8}"/>
                </c:ext>
              </c:extLst>
            </c:dLbl>
            <c:dLbl>
              <c:idx val="2"/>
              <c:layout>
                <c:manualLayout>
                  <c:x val="1.8518518518518563E-2"/>
                  <c:y val="-3.4042557339290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6E8-4FF8-A5D0-8C290457A6B8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МКУ "Управление жилищно-коммунального хозяйства", 59,6%</c:v>
                </c:pt>
                <c:pt idx="1">
                  <c:v>МКУ "Управление дорожного хозяйства и  благоустройства", 40,4%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374.7</c:v>
                </c:pt>
                <c:pt idx="1">
                  <c:v>253.6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26E8-4FF8-A5D0-8C290457A6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57708672"/>
        <c:axId val="157710208"/>
        <c:axId val="0"/>
      </c:bar3DChart>
      <c:catAx>
        <c:axId val="157708672"/>
        <c:scaling>
          <c:orientation val="minMax"/>
        </c:scaling>
        <c:delete val="0"/>
        <c:axPos val="b"/>
        <c:majorGridlines/>
        <c:numFmt formatCode="General" sourceLinked="0"/>
        <c:majorTickMark val="out"/>
        <c:minorTickMark val="none"/>
        <c:tickLblPos val="nextTo"/>
        <c:crossAx val="157710208"/>
        <c:crosses val="autoZero"/>
        <c:auto val="1"/>
        <c:lblAlgn val="ctr"/>
        <c:lblOffset val="100"/>
        <c:noMultiLvlLbl val="0"/>
      </c:catAx>
      <c:valAx>
        <c:axId val="157710208"/>
        <c:scaling>
          <c:logBase val="10"/>
          <c:orientation val="minMax"/>
          <c:max val="400"/>
          <c:min val="100"/>
        </c:scaling>
        <c:delete val="0"/>
        <c:axPos val="l"/>
        <c:majorGridlines/>
        <c:numFmt formatCode="General" sourceLinked="0"/>
        <c:majorTickMark val="out"/>
        <c:minorTickMark val="none"/>
        <c:tickLblPos val="nextTo"/>
        <c:crossAx val="157708672"/>
        <c:crosses val="autoZero"/>
        <c:crossBetween val="between"/>
        <c:majorUnit val="2"/>
        <c:minorUnit val="2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r"/>
      <c:layout/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0.14865</cdr:x>
      <cdr:y>0.20892</cdr:y>
    </cdr:from>
    <cdr:to>
      <cdr:x>0.91892</cdr:x>
      <cdr:y>0.63892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92088" y="864096"/>
          <a:ext cx="4104456" cy="177849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0.05405</cdr:x>
      <cdr:y>0</cdr:y>
    </cdr:from>
    <cdr:to>
      <cdr:x>0.94595</cdr:x>
      <cdr:y>0.96341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32016" y="0"/>
          <a:ext cx="7128856" cy="56886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>
            <a:lnSpc>
              <a:spcPct val="150000"/>
            </a:lnSpc>
            <a:spcAft>
              <a:spcPts val="0"/>
            </a:spcAft>
          </a:pPr>
          <a:r>
            <a:rPr lang="ru-RU" sz="2400" b="1" dirty="0">
              <a:ea typeface="Times New Roman"/>
            </a:rPr>
            <a:t>ОТЧЕТ</a:t>
          </a:r>
          <a:endParaRPr lang="ru-RU" sz="2400" dirty="0">
            <a:ea typeface="Times New Roman"/>
          </a:endParaRPr>
        </a:p>
        <a:p xmlns:a="http://schemas.openxmlformats.org/drawingml/2006/main">
          <a:pPr algn="ctr">
            <a:lnSpc>
              <a:spcPct val="150000"/>
            </a:lnSpc>
            <a:spcAft>
              <a:spcPts val="0"/>
            </a:spcAft>
          </a:pPr>
          <a:r>
            <a:rPr lang="ru-RU" sz="2400" b="1" dirty="0">
              <a:ea typeface="Times New Roman"/>
            </a:rPr>
            <a:t> о проделанной за </a:t>
          </a:r>
          <a:r>
            <a:rPr lang="ru-RU" sz="2400" b="1" dirty="0" smtClean="0">
              <a:ea typeface="Times New Roman"/>
            </a:rPr>
            <a:t>2021 </a:t>
          </a:r>
          <a:r>
            <a:rPr lang="ru-RU" sz="2400" b="1" dirty="0">
              <a:ea typeface="Times New Roman"/>
            </a:rPr>
            <a:t>год</a:t>
          </a:r>
        </a:p>
        <a:p xmlns:a="http://schemas.openxmlformats.org/drawingml/2006/main">
          <a:pPr algn="ctr">
            <a:lnSpc>
              <a:spcPct val="150000"/>
            </a:lnSpc>
            <a:spcAft>
              <a:spcPts val="0"/>
            </a:spcAft>
          </a:pPr>
          <a:r>
            <a:rPr lang="ru-RU" sz="2400" b="1" dirty="0">
              <a:ea typeface="Times New Roman"/>
            </a:rPr>
            <a:t> работе Контрольно-счетной палаты</a:t>
          </a:r>
          <a:endParaRPr lang="ru-RU" sz="2400" dirty="0">
            <a:ea typeface="Times New Roman"/>
          </a:endParaRPr>
        </a:p>
        <a:p xmlns:a="http://schemas.openxmlformats.org/drawingml/2006/main">
          <a:pPr algn="ctr">
            <a:lnSpc>
              <a:spcPct val="150000"/>
            </a:lnSpc>
          </a:pPr>
          <a:r>
            <a:rPr lang="ru-RU" sz="2400" b="1" dirty="0">
              <a:ea typeface="Times New Roman"/>
            </a:rPr>
            <a:t>Балаковского муниципального района Саратовской</a:t>
          </a:r>
        </a:p>
        <a:p xmlns:a="http://schemas.openxmlformats.org/drawingml/2006/main">
          <a:pPr algn="ctr">
            <a:lnSpc>
              <a:spcPct val="150000"/>
            </a:lnSpc>
          </a:pPr>
          <a:r>
            <a:rPr lang="ru-RU" sz="2400" b="1" dirty="0">
              <a:ea typeface="Times New Roman"/>
            </a:rPr>
            <a:t> области в рамках соглашения о передаче полномочий</a:t>
          </a:r>
        </a:p>
        <a:p xmlns:a="http://schemas.openxmlformats.org/drawingml/2006/main">
          <a:pPr algn="ctr">
            <a:lnSpc>
              <a:spcPct val="150000"/>
            </a:lnSpc>
          </a:pPr>
          <a:r>
            <a:rPr lang="ru-RU" sz="2400" b="1" dirty="0">
              <a:ea typeface="Times New Roman"/>
            </a:rPr>
            <a:t> по осуществлению внешнего муниципального</a:t>
          </a:r>
        </a:p>
        <a:p xmlns:a="http://schemas.openxmlformats.org/drawingml/2006/main">
          <a:pPr algn="ctr">
            <a:lnSpc>
              <a:spcPct val="150000"/>
            </a:lnSpc>
          </a:pPr>
          <a:r>
            <a:rPr lang="ru-RU" sz="2400" b="1" dirty="0">
              <a:ea typeface="Times New Roman"/>
            </a:rPr>
            <a:t> финансового контроля</a:t>
          </a:r>
          <a:endParaRPr lang="ru-RU" sz="2400" b="1" dirty="0">
            <a:solidFill>
              <a:srgbClr val="002060"/>
            </a:solidFill>
          </a:endParaRPr>
        </a:p>
        <a:p xmlns:a="http://schemas.openxmlformats.org/drawingml/2006/main">
          <a:pPr algn="ctr"/>
          <a:endParaRPr lang="ru-RU" sz="1200" b="1" dirty="0">
            <a:solidFill>
              <a:srgbClr val="002060"/>
            </a:solidFill>
          </a:endParaRPr>
        </a:p>
        <a:p xmlns:a="http://schemas.openxmlformats.org/drawingml/2006/main">
          <a:pPr algn="ctr"/>
          <a:endParaRPr lang="ru-RU" sz="1200" b="1" dirty="0">
            <a:solidFill>
              <a:srgbClr val="002060"/>
            </a:solidFill>
          </a:endParaRPr>
        </a:p>
        <a:p xmlns:a="http://schemas.openxmlformats.org/drawingml/2006/main">
          <a:pPr algn="ctr"/>
          <a:endParaRPr lang="ru-RU" sz="2000" b="1" dirty="0">
            <a:solidFill>
              <a:srgbClr val="002060"/>
            </a:solidFill>
          </a:endParaRPr>
        </a:p>
        <a:p xmlns:a="http://schemas.openxmlformats.org/drawingml/2006/main">
          <a:pPr algn="l"/>
          <a:r>
            <a:rPr lang="ru-RU" sz="2000" b="1" dirty="0">
              <a:solidFill>
                <a:schemeClr val="tx1"/>
              </a:solidFill>
            </a:rPr>
            <a:t>Докладчик  - председатель </a:t>
          </a:r>
        </a:p>
        <a:p xmlns:a="http://schemas.openxmlformats.org/drawingml/2006/main">
          <a:pPr algn="l"/>
          <a:r>
            <a:rPr lang="ru-RU" sz="2000" b="1" dirty="0">
              <a:solidFill>
                <a:schemeClr val="tx1"/>
              </a:solidFill>
            </a:rPr>
            <a:t>Контрольно-счетной палаты БМР</a:t>
          </a:r>
        </a:p>
        <a:p xmlns:a="http://schemas.openxmlformats.org/drawingml/2006/main">
          <a:pPr algn="l"/>
          <a:r>
            <a:rPr lang="ru-RU" sz="2000" b="1" dirty="0">
              <a:solidFill>
                <a:schemeClr val="tx1"/>
              </a:solidFill>
            </a:rPr>
            <a:t>Решетникова Татьяна Владимировна 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0.14865</cdr:x>
      <cdr:y>0.20892</cdr:y>
    </cdr:from>
    <cdr:to>
      <cdr:x>0.91892</cdr:x>
      <cdr:y>0.63892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92088" y="864096"/>
          <a:ext cx="4104456" cy="177849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</cdr:x>
      <cdr:y>0.13928</cdr:y>
    </cdr:from>
    <cdr:to>
      <cdr:x>1</cdr:x>
      <cdr:y>0.74863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0" y="576065"/>
          <a:ext cx="6532512" cy="252027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endParaRPr lang="ru-RU" sz="3600" dirty="0"/>
        </a:p>
        <a:p xmlns:a="http://schemas.openxmlformats.org/drawingml/2006/main">
          <a:pPr algn="ctr"/>
          <a:r>
            <a:rPr lang="ru-RU" sz="4400" dirty="0">
              <a:solidFill>
                <a:srgbClr val="002060"/>
              </a:solidFill>
            </a:rPr>
            <a:t>Спасибо за внимание!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60" cy="496411"/>
          </a:xfrm>
          <a:prstGeom prst="rect">
            <a:avLst/>
          </a:prstGeom>
        </p:spPr>
        <p:txBody>
          <a:bodyPr vert="horz" lIns="91806" tIns="45903" rIns="91806" bIns="45903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2" y="0"/>
            <a:ext cx="2945660" cy="496411"/>
          </a:xfrm>
          <a:prstGeom prst="rect">
            <a:avLst/>
          </a:prstGeom>
        </p:spPr>
        <p:txBody>
          <a:bodyPr vert="horz" lIns="91806" tIns="45903" rIns="91806" bIns="45903" rtlCol="0"/>
          <a:lstStyle>
            <a:lvl1pPr algn="r">
              <a:defRPr sz="1200"/>
            </a:lvl1pPr>
          </a:lstStyle>
          <a:p>
            <a:fld id="{5FCFC81A-2921-47AB-B6E3-9CAFFB017C5A}" type="datetimeFigureOut">
              <a:rPr lang="ru-RU" smtClean="0"/>
              <a:pPr/>
              <a:t>25.05.2022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60" cy="496411"/>
          </a:xfrm>
          <a:prstGeom prst="rect">
            <a:avLst/>
          </a:prstGeom>
        </p:spPr>
        <p:txBody>
          <a:bodyPr vert="horz" lIns="91806" tIns="45903" rIns="91806" bIns="45903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2" y="9430091"/>
            <a:ext cx="2945660" cy="496411"/>
          </a:xfrm>
          <a:prstGeom prst="rect">
            <a:avLst/>
          </a:prstGeom>
        </p:spPr>
        <p:txBody>
          <a:bodyPr vert="horz" lIns="91806" tIns="45903" rIns="91806" bIns="45903" rtlCol="0" anchor="b"/>
          <a:lstStyle>
            <a:lvl1pPr algn="r">
              <a:defRPr sz="1200"/>
            </a:lvl1pPr>
          </a:lstStyle>
          <a:p>
            <a:fld id="{87A2E32B-9EAB-4CDC-AC3A-BDBAB36D9F5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6181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60" cy="496411"/>
          </a:xfrm>
          <a:prstGeom prst="rect">
            <a:avLst/>
          </a:prstGeom>
        </p:spPr>
        <p:txBody>
          <a:bodyPr vert="horz" lIns="91806" tIns="45903" rIns="91806" bIns="45903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2" y="0"/>
            <a:ext cx="2945660" cy="496411"/>
          </a:xfrm>
          <a:prstGeom prst="rect">
            <a:avLst/>
          </a:prstGeom>
        </p:spPr>
        <p:txBody>
          <a:bodyPr vert="horz" lIns="91806" tIns="45903" rIns="91806" bIns="45903" rtlCol="0"/>
          <a:lstStyle>
            <a:lvl1pPr algn="r">
              <a:defRPr sz="1200"/>
            </a:lvl1pPr>
          </a:lstStyle>
          <a:p>
            <a:fld id="{BF76611C-587B-4526-952D-DAF125F9FE71}" type="datetimeFigureOut">
              <a:rPr lang="ru-RU" smtClean="0"/>
              <a:pPr/>
              <a:t>25.05.2022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06" tIns="45903" rIns="91806" bIns="45903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8"/>
            <a:ext cx="5438140" cy="4467702"/>
          </a:xfrm>
          <a:prstGeom prst="rect">
            <a:avLst/>
          </a:prstGeom>
        </p:spPr>
        <p:txBody>
          <a:bodyPr vert="horz" lIns="91806" tIns="45903" rIns="91806" bIns="45903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60" cy="496411"/>
          </a:xfrm>
          <a:prstGeom prst="rect">
            <a:avLst/>
          </a:prstGeom>
        </p:spPr>
        <p:txBody>
          <a:bodyPr vert="horz" lIns="91806" tIns="45903" rIns="91806" bIns="45903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2" y="9430091"/>
            <a:ext cx="2945660" cy="496411"/>
          </a:xfrm>
          <a:prstGeom prst="rect">
            <a:avLst/>
          </a:prstGeom>
        </p:spPr>
        <p:txBody>
          <a:bodyPr vert="horz" lIns="91806" tIns="45903" rIns="91806" bIns="45903" rtlCol="0" anchor="b"/>
          <a:lstStyle>
            <a:lvl1pPr algn="r">
              <a:defRPr sz="1200"/>
            </a:lvl1pPr>
          </a:lstStyle>
          <a:p>
            <a:fld id="{6F712C1B-7E24-432A-ADDD-9DA6B20FC4E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00789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712C1B-7E24-432A-ADDD-9DA6B20FC4EF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55770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712C1B-7E24-432A-ADDD-9DA6B20FC4EF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83887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712C1B-7E24-432A-ADDD-9DA6B20FC4EF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09923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25.05.2022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9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5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6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25.05.2022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1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9" y="1535115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1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9" y="2362201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25.05.2022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25.05.2022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25.05.2022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2" y="1524001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25.05.2022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25.05.2022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6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25.05.2022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6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6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.jpeg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956376" cy="404664"/>
          </a:xfrm>
        </p:spPr>
        <p:txBody>
          <a:bodyPr>
            <a:noAutofit/>
          </a:bodyPr>
          <a:lstStyle/>
          <a:p>
            <a:r>
              <a:rPr lang="ru-RU" sz="1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  </a:t>
            </a:r>
            <a:r>
              <a:rPr lang="ru-RU" sz="1900" dirty="0">
                <a:solidFill>
                  <a:schemeClr val="bg2">
                    <a:lumMod val="50000"/>
                  </a:schemeClr>
                </a:solidFill>
                <a:effectLst>
                  <a:outerShdw dir="5400000" algn="tl" rotWithShape="0">
                    <a:schemeClr val="accent5">
                      <a:lumMod val="75000"/>
                      <a:alpha val="83000"/>
                    </a:schemeClr>
                  </a:outerShdw>
                </a:effectLst>
                <a:latin typeface="+mn-lt"/>
              </a:rPr>
              <a:t>Контрольно-</a:t>
            </a:r>
            <a:r>
              <a:rPr lang="ru-RU" sz="1900" dirty="0">
                <a:solidFill>
                  <a:schemeClr val="bg2">
                    <a:lumMod val="50000"/>
                  </a:schemeClr>
                </a:solidFill>
                <a:effectLst>
                  <a:outerShdw dir="5400000" algn="tl" rotWithShape="0">
                    <a:schemeClr val="accent5">
                      <a:lumMod val="75000"/>
                      <a:alpha val="83000"/>
                    </a:schemeClr>
                  </a:outerShdw>
                </a:effectLst>
                <a:latin typeface="+mn-lt"/>
                <a:cs typeface="Times New Roman" pitchFamily="18" charset="0"/>
              </a:rPr>
              <a:t>счетная</a:t>
            </a:r>
            <a:r>
              <a:rPr lang="ru-RU" sz="1900" dirty="0">
                <a:solidFill>
                  <a:schemeClr val="bg2">
                    <a:lumMod val="50000"/>
                  </a:schemeClr>
                </a:solidFill>
                <a:effectLst>
                  <a:outerShdw dir="5400000" algn="tl" rotWithShape="0">
                    <a:schemeClr val="accent5">
                      <a:lumMod val="75000"/>
                      <a:alpha val="83000"/>
                    </a:schemeClr>
                  </a:outerShdw>
                </a:effectLst>
                <a:latin typeface="+mn-lt"/>
              </a:rPr>
              <a:t> палата Балаковского муниципального района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2814" y="48123"/>
            <a:ext cx="1280361" cy="13933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2482622014"/>
              </p:ext>
            </p:extLst>
          </p:nvPr>
        </p:nvGraphicFramePr>
        <p:xfrm>
          <a:off x="395536" y="692696"/>
          <a:ext cx="7992888" cy="59046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512312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8028384" cy="432048"/>
          </a:xfrm>
        </p:spPr>
        <p:txBody>
          <a:bodyPr>
            <a:noAutofit/>
          </a:bodyPr>
          <a:lstStyle/>
          <a:p>
            <a:r>
              <a:rPr lang="ru-RU" sz="1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  </a:t>
            </a:r>
            <a:r>
              <a:rPr lang="ru-RU" sz="1900" dirty="0">
                <a:solidFill>
                  <a:schemeClr val="bg2">
                    <a:lumMod val="50000"/>
                  </a:schemeClr>
                </a:solidFill>
                <a:effectLst>
                  <a:outerShdw dir="2700000" algn="tl" rotWithShape="0">
                    <a:schemeClr val="accent5">
                      <a:lumMod val="75000"/>
                      <a:alpha val="83000"/>
                    </a:schemeClr>
                  </a:outerShdw>
                </a:effectLst>
                <a:latin typeface="+mn-lt"/>
              </a:rPr>
              <a:t>Контрольно-</a:t>
            </a:r>
            <a:r>
              <a:rPr lang="ru-RU" sz="1900" dirty="0">
                <a:solidFill>
                  <a:schemeClr val="bg2">
                    <a:lumMod val="50000"/>
                  </a:schemeClr>
                </a:solidFill>
                <a:effectLst>
                  <a:outerShdw dir="2700000" algn="tl" rotWithShape="0">
                    <a:schemeClr val="accent5">
                      <a:lumMod val="75000"/>
                      <a:alpha val="83000"/>
                    </a:schemeClr>
                  </a:outerShdw>
                </a:effectLst>
                <a:latin typeface="+mn-lt"/>
                <a:cs typeface="Times New Roman" pitchFamily="18" charset="0"/>
              </a:rPr>
              <a:t>счетная</a:t>
            </a:r>
            <a:r>
              <a:rPr lang="ru-RU" sz="1900" dirty="0">
                <a:solidFill>
                  <a:schemeClr val="bg2">
                    <a:lumMod val="50000"/>
                  </a:schemeClr>
                </a:solidFill>
                <a:effectLst>
                  <a:outerShdw dir="2700000" algn="tl" rotWithShape="0">
                    <a:schemeClr val="accent5">
                      <a:lumMod val="75000"/>
                      <a:alpha val="83000"/>
                    </a:schemeClr>
                  </a:outerShdw>
                </a:effectLst>
                <a:latin typeface="+mn-lt"/>
              </a:rPr>
              <a:t> палата Балаковского муниципального района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6160" y="19475"/>
            <a:ext cx="1081848" cy="11772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845970606"/>
              </p:ext>
            </p:extLst>
          </p:nvPr>
        </p:nvGraphicFramePr>
        <p:xfrm>
          <a:off x="1428728" y="1500175"/>
          <a:ext cx="6532512" cy="41360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311067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956376" cy="404664"/>
          </a:xfrm>
        </p:spPr>
        <p:txBody>
          <a:bodyPr>
            <a:noAutofit/>
          </a:bodyPr>
          <a:lstStyle/>
          <a:p>
            <a:r>
              <a:rPr lang="ru-RU" sz="180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   </a:t>
            </a:r>
            <a:br>
              <a:rPr lang="ru-RU" sz="1800" smtClean="0">
                <a:solidFill>
                  <a:schemeClr val="bg2">
                    <a:lumMod val="60000"/>
                    <a:lumOff val="40000"/>
                  </a:schemeClr>
                </a:solidFill>
              </a:rPr>
            </a:br>
            <a:r>
              <a:rPr lang="ru-RU" sz="180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/>
            </a:r>
            <a:br>
              <a:rPr lang="ru-RU" sz="1800" smtClean="0">
                <a:solidFill>
                  <a:schemeClr val="bg2">
                    <a:lumMod val="60000"/>
                    <a:lumOff val="40000"/>
                  </a:schemeClr>
                </a:solidFill>
              </a:rPr>
            </a:br>
            <a:r>
              <a:rPr lang="ru-RU" sz="180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/>
            </a:r>
            <a:br>
              <a:rPr lang="ru-RU" sz="1800" smtClean="0">
                <a:solidFill>
                  <a:schemeClr val="bg2">
                    <a:lumMod val="60000"/>
                    <a:lumOff val="40000"/>
                  </a:schemeClr>
                </a:solidFill>
              </a:rPr>
            </a:br>
            <a:r>
              <a:rPr lang="ru-RU" sz="1900" smtClean="0">
                <a:solidFill>
                  <a:schemeClr val="bg2">
                    <a:lumMod val="50000"/>
                  </a:schemeClr>
                </a:solidFill>
                <a:effectLst>
                  <a:outerShdw dir="2700000" algn="tl" rotWithShape="0">
                    <a:schemeClr val="accent5">
                      <a:lumMod val="75000"/>
                      <a:alpha val="83000"/>
                    </a:schemeClr>
                  </a:outerShdw>
                </a:effectLst>
                <a:latin typeface="+mn-lt"/>
              </a:rPr>
              <a:t>Контрольно-</a:t>
            </a:r>
            <a:r>
              <a:rPr lang="ru-RU" sz="1900" smtClean="0">
                <a:solidFill>
                  <a:schemeClr val="bg2">
                    <a:lumMod val="50000"/>
                  </a:schemeClr>
                </a:solidFill>
                <a:effectLst>
                  <a:outerShdw dir="2700000" algn="tl" rotWithShape="0">
                    <a:schemeClr val="accent5">
                      <a:lumMod val="75000"/>
                      <a:alpha val="83000"/>
                    </a:schemeClr>
                  </a:outerShdw>
                </a:effectLst>
                <a:latin typeface="+mn-lt"/>
                <a:cs typeface="Times New Roman" pitchFamily="18" charset="0"/>
              </a:rPr>
              <a:t>счетная</a:t>
            </a:r>
            <a:r>
              <a:rPr lang="ru-RU" sz="1900" smtClean="0">
                <a:solidFill>
                  <a:schemeClr val="bg2">
                    <a:lumMod val="50000"/>
                  </a:schemeClr>
                </a:solidFill>
                <a:effectLst>
                  <a:outerShdw dir="2700000" algn="tl" rotWithShape="0">
                    <a:schemeClr val="accent5">
                      <a:lumMod val="75000"/>
                      <a:alpha val="83000"/>
                    </a:schemeClr>
                  </a:outerShdw>
                </a:effectLst>
                <a:latin typeface="+mn-lt"/>
              </a:rPr>
              <a:t> палата Балаковского муниципального района</a:t>
            </a:r>
            <a:endParaRPr lang="ru-RU" sz="1900" dirty="0">
              <a:solidFill>
                <a:schemeClr val="bg2">
                  <a:lumMod val="50000"/>
                </a:schemeClr>
              </a:solidFill>
              <a:effectLst>
                <a:outerShdw dir="2700000" algn="tl" rotWithShape="0">
                  <a:schemeClr val="accent5">
                    <a:lumMod val="75000"/>
                    <a:alpha val="83000"/>
                  </a:schemeClr>
                </a:outerShdw>
              </a:effectLst>
              <a:latin typeface="+mn-lt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2814" y="48123"/>
            <a:ext cx="1280361" cy="13933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2A752395-AD09-4C98-AB0D-45447280F55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87945" y="2278703"/>
            <a:ext cx="4824537" cy="3618403"/>
          </a:xfrm>
          <a:prstGeom prst="rect">
            <a:avLst/>
          </a:prstGeom>
        </p:spPr>
      </p:pic>
      <p:pic>
        <p:nvPicPr>
          <p:cNvPr id="6" name="Рисунок 5"/>
          <p:cNvPicPr>
            <a:picLocks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40" y="1675636"/>
            <a:ext cx="3618000" cy="4824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721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4"/>
            <a:ext cx="7956376" cy="628140"/>
          </a:xfrm>
        </p:spPr>
        <p:txBody>
          <a:bodyPr>
            <a:noAutofit/>
          </a:bodyPr>
          <a:lstStyle/>
          <a:p>
            <a:r>
              <a:rPr lang="ru-RU" sz="1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  </a:t>
            </a:r>
            <a:r>
              <a:rPr lang="ru-RU" sz="1900" dirty="0">
                <a:solidFill>
                  <a:schemeClr val="bg2">
                    <a:lumMod val="50000"/>
                  </a:schemeClr>
                </a:solidFill>
                <a:effectLst>
                  <a:outerShdw dir="2700000" algn="tl" rotWithShape="0">
                    <a:schemeClr val="accent5">
                      <a:lumMod val="75000"/>
                      <a:alpha val="83000"/>
                    </a:schemeClr>
                  </a:outerShdw>
                </a:effectLst>
                <a:latin typeface="+mn-lt"/>
              </a:rPr>
              <a:t>Контрольно-</a:t>
            </a:r>
            <a:r>
              <a:rPr lang="ru-RU" sz="1900" dirty="0">
                <a:solidFill>
                  <a:schemeClr val="bg2">
                    <a:lumMod val="50000"/>
                  </a:schemeClr>
                </a:solidFill>
                <a:effectLst>
                  <a:outerShdw dir="2700000" algn="tl" rotWithShape="0">
                    <a:schemeClr val="accent5">
                      <a:lumMod val="75000"/>
                      <a:alpha val="83000"/>
                    </a:schemeClr>
                  </a:outerShdw>
                </a:effectLst>
                <a:latin typeface="+mn-lt"/>
                <a:cs typeface="Times New Roman" pitchFamily="18" charset="0"/>
              </a:rPr>
              <a:t>счетная</a:t>
            </a:r>
            <a:r>
              <a:rPr lang="ru-RU" sz="1900" dirty="0">
                <a:solidFill>
                  <a:schemeClr val="bg2">
                    <a:lumMod val="50000"/>
                  </a:schemeClr>
                </a:solidFill>
                <a:effectLst>
                  <a:outerShdw dir="2700000" algn="tl" rotWithShape="0">
                    <a:schemeClr val="accent5">
                      <a:lumMod val="75000"/>
                      <a:alpha val="83000"/>
                    </a:schemeClr>
                  </a:outerShdw>
                </a:effectLst>
                <a:latin typeface="+mn-lt"/>
              </a:rPr>
              <a:t> палата Балаковского муниципального района</a:t>
            </a: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457200" y="1268762"/>
            <a:ext cx="4040188" cy="1017239"/>
          </a:xfrm>
        </p:spPr>
        <p:txBody>
          <a:bodyPr>
            <a:normAutofit/>
          </a:bodyPr>
          <a:lstStyle/>
          <a:p>
            <a:pPr algn="ctr"/>
            <a:r>
              <a:rPr lang="ru-RU" sz="2000" dirty="0"/>
              <a:t>Контрольные мероприятия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half" idx="3"/>
          </p:nvPr>
        </p:nvSpPr>
        <p:spPr/>
        <p:txBody>
          <a:bodyPr>
            <a:normAutofit fontScale="85000" lnSpcReduction="10000"/>
          </a:bodyPr>
          <a:lstStyle/>
          <a:p>
            <a:pPr algn="ctr"/>
            <a:r>
              <a:rPr lang="ru-RU" dirty="0"/>
              <a:t>экспертно-аналитические мероприятия</a:t>
            </a:r>
          </a:p>
        </p:txBody>
      </p:sp>
      <p:graphicFrame>
        <p:nvGraphicFramePr>
          <p:cNvPr id="13" name="Объект 12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3898045532"/>
              </p:ext>
            </p:extLst>
          </p:nvPr>
        </p:nvGraphicFramePr>
        <p:xfrm>
          <a:off x="4645029" y="2362201"/>
          <a:ext cx="4041775" cy="3763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2814" y="48123"/>
            <a:ext cx="1280361" cy="13933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7" name="Объект 16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2918056714"/>
              </p:ext>
            </p:extLst>
          </p:nvPr>
        </p:nvGraphicFramePr>
        <p:xfrm>
          <a:off x="357158" y="2428869"/>
          <a:ext cx="4040188" cy="3763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28366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3"/>
            <a:ext cx="7956376" cy="288033"/>
          </a:xfrm>
        </p:spPr>
        <p:txBody>
          <a:bodyPr>
            <a:noAutofit/>
          </a:bodyPr>
          <a:lstStyle/>
          <a:p>
            <a:r>
              <a:rPr lang="ru-RU" sz="1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  </a:t>
            </a:r>
            <a:r>
              <a:rPr lang="ru-RU" sz="1900" dirty="0">
                <a:solidFill>
                  <a:schemeClr val="bg2">
                    <a:lumMod val="50000"/>
                  </a:schemeClr>
                </a:solidFill>
                <a:effectLst>
                  <a:outerShdw dir="2700000" algn="tl" rotWithShape="0">
                    <a:schemeClr val="accent5">
                      <a:lumMod val="75000"/>
                      <a:alpha val="83000"/>
                    </a:schemeClr>
                  </a:outerShdw>
                </a:effectLst>
                <a:latin typeface="+mn-lt"/>
              </a:rPr>
              <a:t>Контрольно-</a:t>
            </a:r>
            <a:r>
              <a:rPr lang="ru-RU" sz="1900" dirty="0">
                <a:solidFill>
                  <a:schemeClr val="bg2">
                    <a:lumMod val="50000"/>
                  </a:schemeClr>
                </a:solidFill>
                <a:effectLst>
                  <a:outerShdw dir="2700000" algn="tl" rotWithShape="0">
                    <a:schemeClr val="accent5">
                      <a:lumMod val="75000"/>
                      <a:alpha val="83000"/>
                    </a:schemeClr>
                  </a:outerShdw>
                </a:effectLst>
                <a:latin typeface="+mn-lt"/>
                <a:cs typeface="Times New Roman" pitchFamily="18" charset="0"/>
              </a:rPr>
              <a:t>счетная</a:t>
            </a:r>
            <a:r>
              <a:rPr lang="ru-RU" sz="1900" dirty="0">
                <a:solidFill>
                  <a:schemeClr val="bg2">
                    <a:lumMod val="50000"/>
                  </a:schemeClr>
                </a:solidFill>
                <a:effectLst>
                  <a:outerShdw dir="2700000" algn="tl" rotWithShape="0">
                    <a:schemeClr val="accent5">
                      <a:lumMod val="75000"/>
                      <a:alpha val="83000"/>
                    </a:schemeClr>
                  </a:outerShdw>
                </a:effectLst>
                <a:latin typeface="+mn-lt"/>
              </a:rPr>
              <a:t> палата Балаковского муниципального района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9988" y="19473"/>
            <a:ext cx="1148020" cy="12492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87017" y="116633"/>
            <a:ext cx="8172400" cy="527487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  </a:t>
            </a:r>
          </a:p>
          <a:p>
            <a:endParaRPr lang="ru-RU" sz="18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endParaRPr lang="ru-RU" sz="18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r>
              <a:rPr lang="ru-RU" sz="1800" dirty="0">
                <a:solidFill>
                  <a:schemeClr val="tx1"/>
                </a:solidFill>
                <a:effectLst/>
                <a:latin typeface="+mn-lt"/>
              </a:rPr>
              <a:t>             </a:t>
            </a:r>
          </a:p>
          <a:p>
            <a:endParaRPr lang="ru-RU" sz="2400" dirty="0">
              <a:solidFill>
                <a:srgbClr val="002060"/>
              </a:solidFill>
              <a:effectLst/>
              <a:latin typeface="+mn-lt"/>
            </a:endParaRPr>
          </a:p>
          <a:p>
            <a:endParaRPr lang="ru-RU" sz="2400" dirty="0">
              <a:solidFill>
                <a:srgbClr val="002060"/>
              </a:solidFill>
              <a:effectLst/>
              <a:latin typeface="+mn-lt"/>
            </a:endParaRPr>
          </a:p>
          <a:p>
            <a:endParaRPr lang="ru-RU" sz="2400" dirty="0">
              <a:solidFill>
                <a:srgbClr val="002060"/>
              </a:solidFill>
              <a:effectLst/>
              <a:latin typeface="+mn-lt"/>
            </a:endParaRPr>
          </a:p>
          <a:p>
            <a:endParaRPr lang="ru-RU" sz="2400" dirty="0">
              <a:solidFill>
                <a:schemeClr val="tx1"/>
              </a:solidFill>
              <a:effectLst/>
              <a:latin typeface="+mn-lt"/>
            </a:endParaRPr>
          </a:p>
          <a:p>
            <a:endParaRPr lang="ru-RU" sz="2400" dirty="0">
              <a:solidFill>
                <a:schemeClr val="tx1"/>
              </a:solidFill>
              <a:effectLst/>
              <a:latin typeface="+mn-lt"/>
            </a:endParaRPr>
          </a:p>
          <a:p>
            <a:endParaRPr lang="ru-RU" sz="2400" dirty="0">
              <a:solidFill>
                <a:schemeClr val="tx1"/>
              </a:solidFill>
              <a:effectLst/>
              <a:latin typeface="+mn-lt"/>
            </a:endParaRPr>
          </a:p>
          <a:p>
            <a:endParaRPr lang="ru-RU" sz="2400" dirty="0">
              <a:solidFill>
                <a:schemeClr val="tx1"/>
              </a:solidFill>
              <a:effectLst/>
              <a:latin typeface="+mn-lt"/>
            </a:endParaRPr>
          </a:p>
          <a:p>
            <a:endParaRPr lang="ru-RU" sz="2400" dirty="0">
              <a:solidFill>
                <a:schemeClr val="tx1"/>
              </a:solidFill>
              <a:effectLst/>
              <a:latin typeface="+mn-lt"/>
            </a:endParaRPr>
          </a:p>
          <a:p>
            <a:endParaRPr lang="ru-RU" sz="2400" dirty="0">
              <a:solidFill>
                <a:schemeClr val="tx1"/>
              </a:solidFill>
              <a:effectLst/>
              <a:latin typeface="+mn-lt"/>
            </a:endParaRPr>
          </a:p>
          <a:p>
            <a:endParaRPr lang="ru-RU" sz="2400" dirty="0">
              <a:solidFill>
                <a:schemeClr val="tx1"/>
              </a:solidFill>
              <a:effectLst/>
              <a:latin typeface="+mn-lt"/>
            </a:endParaRPr>
          </a:p>
          <a:p>
            <a:endParaRPr lang="ru-RU" sz="2400" dirty="0">
              <a:solidFill>
                <a:schemeClr val="tx1"/>
              </a:solidFill>
              <a:effectLst/>
              <a:latin typeface="+mn-lt"/>
            </a:endParaRPr>
          </a:p>
          <a:p>
            <a:endParaRPr lang="ru-RU" sz="2400" dirty="0">
              <a:solidFill>
                <a:schemeClr val="tx1"/>
              </a:solidFill>
              <a:effectLst/>
              <a:latin typeface="+mn-lt"/>
            </a:endParaRPr>
          </a:p>
          <a:p>
            <a:endParaRPr lang="ru-RU" sz="2400" dirty="0">
              <a:solidFill>
                <a:schemeClr val="tx1"/>
              </a:solidFill>
              <a:effectLst/>
              <a:latin typeface="+mn-lt"/>
            </a:endParaRPr>
          </a:p>
          <a:p>
            <a:endParaRPr lang="ru-RU" sz="2400" dirty="0">
              <a:solidFill>
                <a:schemeClr val="tx1"/>
              </a:solidFill>
              <a:effectLst/>
              <a:latin typeface="+mn-lt"/>
            </a:endParaRPr>
          </a:p>
          <a:p>
            <a:endParaRPr lang="ru-RU" sz="2400" dirty="0">
              <a:solidFill>
                <a:schemeClr val="tx1"/>
              </a:solidFill>
              <a:effectLst/>
              <a:latin typeface="+mn-lt"/>
            </a:endParaRPr>
          </a:p>
          <a:p>
            <a:r>
              <a:rPr lang="ru-RU" sz="2400" dirty="0">
                <a:solidFill>
                  <a:schemeClr val="tx1"/>
                </a:solidFill>
                <a:effectLst/>
                <a:latin typeface="+mn-lt"/>
              </a:rPr>
              <a:t>Перечень главных администраторов бюджетных средств муниципального образования город Балаково</a:t>
            </a:r>
          </a:p>
          <a:p>
            <a:r>
              <a:rPr lang="ru-RU" sz="2400" dirty="0">
                <a:solidFill>
                  <a:schemeClr val="tx1"/>
                </a:solidFill>
                <a:effectLst/>
                <a:latin typeface="+mn-lt"/>
              </a:rPr>
              <a:t>   </a:t>
            </a:r>
          </a:p>
          <a:p>
            <a:endParaRPr lang="ru-RU" sz="2400" dirty="0">
              <a:solidFill>
                <a:schemeClr val="tx1"/>
              </a:solidFill>
              <a:effectLst/>
              <a:latin typeface="+mn-lt"/>
            </a:endParaRPr>
          </a:p>
          <a:p>
            <a:pPr marL="457200" indent="-457200" algn="just">
              <a:spcBef>
                <a:spcPts val="600"/>
              </a:spcBef>
              <a:buAutoNum type="arabicPeriod"/>
            </a:pPr>
            <a:r>
              <a:rPr lang="ru-RU" sz="2000" i="1" dirty="0">
                <a:solidFill>
                  <a:schemeClr val="tx1"/>
                </a:solidFill>
                <a:effectLst/>
                <a:latin typeface="+mn-lt"/>
              </a:rPr>
              <a:t>Совет МО город Балаково</a:t>
            </a:r>
          </a:p>
          <a:p>
            <a:pPr marL="457200" indent="-457200" algn="just">
              <a:spcBef>
                <a:spcPts val="600"/>
              </a:spcBef>
              <a:buAutoNum type="arabicPeriod"/>
            </a:pPr>
            <a:r>
              <a:rPr lang="ru-RU" sz="2000" i="1">
                <a:solidFill>
                  <a:schemeClr val="tx1"/>
                </a:solidFill>
                <a:effectLst/>
                <a:latin typeface="+mn-lt"/>
              </a:rPr>
              <a:t>Собрание БМР</a:t>
            </a:r>
            <a:endParaRPr lang="ru-RU" sz="2000" i="1" dirty="0">
              <a:solidFill>
                <a:schemeClr val="tx1"/>
              </a:solidFill>
              <a:effectLst/>
              <a:latin typeface="+mn-lt"/>
            </a:endParaRPr>
          </a:p>
          <a:p>
            <a:pPr marL="457200" indent="-457200" algn="just">
              <a:spcBef>
                <a:spcPts val="600"/>
              </a:spcBef>
              <a:buFontTx/>
              <a:buAutoNum type="arabicPeriod"/>
            </a:pPr>
            <a:r>
              <a:rPr lang="ru-RU" sz="2000" i="1" dirty="0">
                <a:solidFill>
                  <a:schemeClr val="tx1"/>
                </a:solidFill>
                <a:effectLst/>
                <a:latin typeface="+mn-lt"/>
              </a:rPr>
              <a:t>Администрация БМР           </a:t>
            </a:r>
          </a:p>
          <a:p>
            <a:pPr marL="457200" indent="-457200" algn="just">
              <a:spcBef>
                <a:spcPts val="600"/>
              </a:spcBef>
              <a:buAutoNum type="arabicPeriod"/>
            </a:pPr>
            <a:r>
              <a:rPr lang="ru-RU" sz="2000" i="1" dirty="0">
                <a:solidFill>
                  <a:schemeClr val="tx1"/>
                </a:solidFill>
                <a:effectLst/>
                <a:latin typeface="+mn-lt"/>
              </a:rPr>
              <a:t>Комитет по распоряжению муниципальной собственностью и земельными ресурсами администрации БМР</a:t>
            </a:r>
          </a:p>
          <a:p>
            <a:pPr marL="457200" indent="-457200" algn="just">
              <a:spcBef>
                <a:spcPts val="600"/>
              </a:spcBef>
              <a:buAutoNum type="arabicPeriod"/>
            </a:pPr>
            <a:r>
              <a:rPr lang="ru-RU" sz="2000" i="1" dirty="0">
                <a:solidFill>
                  <a:schemeClr val="tx1"/>
                </a:solidFill>
                <a:effectLst/>
                <a:latin typeface="+mn-lt"/>
              </a:rPr>
              <a:t>Отдел по спорту, физической культуре, молодежной политике и туризму администрации БМР</a:t>
            </a:r>
          </a:p>
          <a:p>
            <a:pPr marL="457200" indent="-457200" algn="just">
              <a:spcBef>
                <a:spcPts val="600"/>
              </a:spcBef>
              <a:buAutoNum type="arabicPeriod"/>
            </a:pPr>
            <a:r>
              <a:rPr lang="ru-RU" sz="2000" i="1" dirty="0">
                <a:solidFill>
                  <a:schemeClr val="tx1"/>
                </a:solidFill>
                <a:effectLst/>
                <a:latin typeface="+mn-lt"/>
              </a:rPr>
              <a:t>Отдел по культуре администрации БМР</a:t>
            </a:r>
          </a:p>
          <a:p>
            <a:pPr marL="457200" indent="-457200" algn="just">
              <a:spcBef>
                <a:spcPts val="600"/>
              </a:spcBef>
              <a:buAutoNum type="arabicPeriod"/>
            </a:pPr>
            <a:r>
              <a:rPr lang="ru-RU" sz="2000" i="1" dirty="0">
                <a:solidFill>
                  <a:schemeClr val="tx1"/>
                </a:solidFill>
                <a:effectLst/>
                <a:latin typeface="+mn-lt"/>
              </a:rPr>
              <a:t>Комитет финансов администрации БМР</a:t>
            </a:r>
          </a:p>
        </p:txBody>
      </p:sp>
    </p:spTree>
    <p:extLst>
      <p:ext uri="{BB962C8B-B14F-4D97-AF65-F5344CB8AC3E}">
        <p14:creationId xmlns:p14="http://schemas.microsoft.com/office/powerpoint/2010/main" val="2745131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3051"/>
            <a:ext cx="7715304" cy="1155687"/>
          </a:xfrm>
        </p:spPr>
        <p:txBody>
          <a:bodyPr>
            <a:noAutofit/>
          </a:bodyPr>
          <a:lstStyle/>
          <a:p>
            <a:r>
              <a:rPr lang="ru-RU" sz="1900" dirty="0">
                <a:solidFill>
                  <a:schemeClr val="bg2">
                    <a:lumMod val="50000"/>
                  </a:schemeClr>
                </a:solidFill>
                <a:effectLst>
                  <a:outerShdw dir="2700000" algn="tl">
                    <a:schemeClr val="accent5">
                      <a:lumMod val="75000"/>
                      <a:alpha val="83000"/>
                    </a:schemeClr>
                  </a:outerShdw>
                </a:effectLst>
                <a:latin typeface="+mn-lt"/>
              </a:rPr>
              <a:t>Контрольно-</a:t>
            </a:r>
            <a:r>
              <a:rPr lang="ru-RU" sz="1900" dirty="0">
                <a:solidFill>
                  <a:schemeClr val="bg2">
                    <a:lumMod val="50000"/>
                  </a:schemeClr>
                </a:solidFill>
                <a:effectLst>
                  <a:outerShdw dir="2700000" algn="tl">
                    <a:schemeClr val="accent5">
                      <a:lumMod val="75000"/>
                      <a:alpha val="83000"/>
                    </a:schemeClr>
                  </a:outerShdw>
                </a:effectLst>
                <a:latin typeface="+mn-lt"/>
                <a:cs typeface="Times New Roman" pitchFamily="18" charset="0"/>
              </a:rPr>
              <a:t>счетная</a:t>
            </a:r>
            <a:r>
              <a:rPr lang="ru-RU" sz="1900" dirty="0">
                <a:solidFill>
                  <a:schemeClr val="bg2">
                    <a:lumMod val="50000"/>
                  </a:schemeClr>
                </a:solidFill>
                <a:effectLst>
                  <a:outerShdw dir="2700000" algn="tl">
                    <a:schemeClr val="accent5">
                      <a:lumMod val="75000"/>
                      <a:alpha val="83000"/>
                    </a:schemeClr>
                  </a:outerShdw>
                </a:effectLst>
                <a:latin typeface="+mn-lt"/>
              </a:rPr>
              <a:t> палата Балаковского муниципального района</a:t>
            </a:r>
          </a:p>
        </p:txBody>
      </p:sp>
      <p:sp>
        <p:nvSpPr>
          <p:cNvPr id="4" name="Объект 3"/>
          <p:cNvSpPr>
            <a:spLocks noGrp="1"/>
          </p:cNvSpPr>
          <p:nvPr>
            <p:ph type="body" idx="1"/>
          </p:nvPr>
        </p:nvSpPr>
        <p:spPr>
          <a:xfrm>
            <a:off x="142845" y="2071681"/>
            <a:ext cx="4143403" cy="750887"/>
          </a:xfrm>
        </p:spPr>
        <p:txBody>
          <a:bodyPr>
            <a:normAutofit fontScale="25000" lnSpcReduction="20000"/>
          </a:bodyPr>
          <a:lstStyle/>
          <a:p>
            <a:pPr marL="137160" indent="0">
              <a:buNone/>
            </a:pPr>
            <a:r>
              <a:rPr lang="ru-RU" b="1" i="1" dirty="0"/>
              <a:t>     </a:t>
            </a:r>
            <a:endParaRPr lang="ru-RU" dirty="0"/>
          </a:p>
          <a:p>
            <a:pPr marL="137160" indent="0" algn="ctr">
              <a:buNone/>
            </a:pPr>
            <a:r>
              <a:rPr lang="ru-RU" sz="6400" b="1" dirty="0" err="1"/>
              <a:t>МКу</a:t>
            </a:r>
            <a:r>
              <a:rPr lang="ru-RU" sz="6400" b="1" dirty="0"/>
              <a:t> «Управление дорожного хозяйства и благоустройства» </a:t>
            </a:r>
          </a:p>
          <a:p>
            <a:pPr marL="137160" indent="0" algn="ctr">
              <a:buNone/>
            </a:pPr>
            <a:r>
              <a:rPr lang="ru-RU" sz="6400" b="1" cap="small" dirty="0" smtClean="0"/>
              <a:t>01.01.2020-31.12.2020</a:t>
            </a:r>
            <a:endParaRPr lang="ru-RU" sz="6400" b="1" dirty="0"/>
          </a:p>
        </p:txBody>
      </p:sp>
      <p:sp>
        <p:nvSpPr>
          <p:cNvPr id="17" name="Текст 16"/>
          <p:cNvSpPr>
            <a:spLocks noGrp="1"/>
          </p:cNvSpPr>
          <p:nvPr>
            <p:ph type="body" sz="half" idx="3"/>
          </p:nvPr>
        </p:nvSpPr>
        <p:spPr>
          <a:xfrm>
            <a:off x="142847" y="1285863"/>
            <a:ext cx="8786873" cy="71438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/>
              <a:t>Контрольные мероприятия в </a:t>
            </a:r>
            <a:r>
              <a:rPr lang="ru-RU" sz="2800" b="1" dirty="0" smtClean="0"/>
              <a:t>2021 </a:t>
            </a:r>
            <a:r>
              <a:rPr lang="ru-RU" sz="2800" b="1" dirty="0"/>
              <a:t>году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9993" y="19472"/>
            <a:ext cx="1148019" cy="12492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07504" y="764705"/>
            <a:ext cx="8910504" cy="936104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>
                <a:solidFill>
                  <a:schemeClr val="tx1"/>
                </a:solidFill>
                <a:effectLst/>
                <a:latin typeface="+mn-lt"/>
              </a:rPr>
              <a:t>        </a:t>
            </a:r>
          </a:p>
        </p:txBody>
      </p:sp>
      <p:sp>
        <p:nvSpPr>
          <p:cNvPr id="9" name="Объект 3">
            <a:extLst>
              <a:ext uri="{FF2B5EF4-FFF2-40B4-BE49-F238E27FC236}">
                <a16:creationId xmlns="" xmlns:a16="http://schemas.microsoft.com/office/drawing/2014/main" id="{CD5DC11C-4FD2-423C-8FD4-2B61FB5E59A5}"/>
              </a:ext>
            </a:extLst>
          </p:cNvPr>
          <p:cNvSpPr txBox="1">
            <a:spLocks/>
          </p:cNvSpPr>
          <p:nvPr/>
        </p:nvSpPr>
        <p:spPr>
          <a:xfrm>
            <a:off x="4714876" y="2107476"/>
            <a:ext cx="4286280" cy="715091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 kumimoji="0" sz="2400" b="0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None/>
              <a:defRPr kumimoji="0"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None/>
              <a:defRPr kumimoji="0"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None/>
              <a:defRPr kumimoji="0"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60"/>
            <a:r>
              <a:rPr lang="ru-RU" sz="1400" b="1" i="1" dirty="0"/>
              <a:t>     </a:t>
            </a:r>
            <a:r>
              <a:rPr lang="ru-RU" sz="1600" b="1" dirty="0" err="1" smtClean="0"/>
              <a:t>МКу</a:t>
            </a:r>
            <a:r>
              <a:rPr lang="ru-RU" sz="1600" b="1" dirty="0" smtClean="0"/>
              <a:t> «УПРАВЛЕНИЕ ЖИЛИЩНО-КОММУНАЛЬНОГО хозяйства»</a:t>
            </a:r>
            <a:endParaRPr lang="ru-RU" sz="1600" b="1" dirty="0"/>
          </a:p>
          <a:p>
            <a:pPr marL="137160" algn="ctr"/>
            <a:r>
              <a:rPr lang="ru-RU" sz="1600" b="1" dirty="0"/>
              <a:t> </a:t>
            </a:r>
            <a:r>
              <a:rPr lang="ru-RU" sz="1600" b="1" cap="small" dirty="0" smtClean="0"/>
              <a:t>01.01.2020-31.12.2020</a:t>
            </a:r>
            <a:endParaRPr lang="ru-RU" sz="1600" b="1" dirty="0"/>
          </a:p>
        </p:txBody>
      </p:sp>
      <p:pic>
        <p:nvPicPr>
          <p:cNvPr id="1032" name="Picture 8">
            <a:extLst>
              <a:ext uri="{FF2B5EF4-FFF2-40B4-BE49-F238E27FC236}">
                <a16:creationId xmlns="" xmlns:a16="http://schemas.microsoft.com/office/drawing/2014/main" id="{FEFDEE4D-93DD-4ADA-B3B3-4B86D0BF284C}"/>
              </a:ext>
            </a:extLst>
          </p:cNvPr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41792" y="3212976"/>
            <a:ext cx="4032448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="" xmlns:a16="http://schemas.microsoft.com/office/drawing/2014/main" id="{5B540CA7-F820-44A8-8DFA-750A85DF7E86}"/>
              </a:ext>
            </a:extLst>
          </p:cNvPr>
          <p:cNvPicPr>
            <a:picLocks noGrp="1" noChangeAspect="1" noChangeArrowheads="1"/>
          </p:cNvPicPr>
          <p:nvPr>
            <p:ph sz="quarter" idx="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3568" y="3212976"/>
            <a:ext cx="3672393" cy="2826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6228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lum/>
          </a:blip>
          <a:srcRect/>
          <a:stretch>
            <a:fillRect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7956376" cy="527483"/>
          </a:xfrm>
          <a:ln cap="rnd">
            <a:noFill/>
            <a:miter lim="800000"/>
          </a:ln>
        </p:spPr>
        <p:txBody>
          <a:bodyPr>
            <a:noAutofit/>
          </a:bodyPr>
          <a:lstStyle/>
          <a:p>
            <a:r>
              <a:rPr lang="ru-RU" sz="1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  </a:t>
            </a:r>
            <a:r>
              <a:rPr lang="ru-RU" sz="1900" dirty="0">
                <a:solidFill>
                  <a:schemeClr val="bg2">
                    <a:lumMod val="50000"/>
                  </a:schemeClr>
                </a:solidFill>
                <a:effectLst>
                  <a:outerShdw dir="2700000" algn="tl" rotWithShape="0">
                    <a:schemeClr val="accent5">
                      <a:lumMod val="75000"/>
                      <a:alpha val="83000"/>
                    </a:schemeClr>
                  </a:outerShdw>
                </a:effectLst>
                <a:latin typeface="+mn-lt"/>
              </a:rPr>
              <a:t>Контрольно-</a:t>
            </a:r>
            <a:r>
              <a:rPr lang="ru-RU" sz="1900" dirty="0">
                <a:solidFill>
                  <a:schemeClr val="bg2">
                    <a:lumMod val="50000"/>
                  </a:schemeClr>
                </a:solidFill>
                <a:effectLst>
                  <a:outerShdw dir="2700000" algn="tl" rotWithShape="0">
                    <a:schemeClr val="accent5">
                      <a:lumMod val="75000"/>
                      <a:alpha val="83000"/>
                    </a:schemeClr>
                  </a:outerShdw>
                </a:effectLst>
                <a:latin typeface="+mn-lt"/>
                <a:cs typeface="Times New Roman" pitchFamily="18" charset="0"/>
              </a:rPr>
              <a:t>счетная</a:t>
            </a:r>
            <a:r>
              <a:rPr lang="ru-RU" sz="1900" dirty="0">
                <a:solidFill>
                  <a:schemeClr val="bg2">
                    <a:lumMod val="50000"/>
                  </a:schemeClr>
                </a:solidFill>
                <a:effectLst>
                  <a:outerShdw dir="2700000" algn="tl" rotWithShape="0">
                    <a:schemeClr val="accent5">
                      <a:lumMod val="75000"/>
                      <a:alpha val="83000"/>
                    </a:schemeClr>
                  </a:outerShdw>
                </a:effectLst>
                <a:latin typeface="+mn-lt"/>
              </a:rPr>
              <a:t> палата Балаковского муниципального района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9993" y="19472"/>
            <a:ext cx="1148019" cy="12492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52400" y="644116"/>
            <a:ext cx="8668072" cy="1200709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dirty="0">
                <a:solidFill>
                  <a:schemeClr val="tx1"/>
                </a:solidFill>
                <a:effectLst/>
                <a:latin typeface="+mn-lt"/>
              </a:rPr>
              <a:t>Структура выявленных </a:t>
            </a:r>
            <a:endParaRPr lang="ru-RU" sz="1800" dirty="0" smtClean="0">
              <a:solidFill>
                <a:schemeClr val="tx1"/>
              </a:solidFill>
              <a:effectLst/>
              <a:latin typeface="+mn-lt"/>
            </a:endParaRPr>
          </a:p>
          <a:p>
            <a:r>
              <a:rPr lang="ru-RU" sz="1800" dirty="0" smtClean="0">
                <a:solidFill>
                  <a:schemeClr val="tx1"/>
                </a:solidFill>
                <a:effectLst/>
                <a:latin typeface="+mn-lt"/>
              </a:rPr>
              <a:t>нарушений </a:t>
            </a:r>
            <a:r>
              <a:rPr lang="ru-RU" sz="1800" dirty="0">
                <a:solidFill>
                  <a:schemeClr val="tx1"/>
                </a:solidFill>
                <a:effectLst/>
                <a:latin typeface="+mn-lt"/>
              </a:rPr>
              <a:t>и недостатков</a:t>
            </a:r>
            <a:r>
              <a:rPr lang="ru-RU" sz="1800" dirty="0">
                <a:solidFill>
                  <a:schemeClr val="accent5">
                    <a:lumMod val="50000"/>
                  </a:schemeClr>
                </a:solidFill>
                <a:effectLst/>
                <a:latin typeface="+mn-lt"/>
              </a:rPr>
              <a:t> </a:t>
            </a:r>
          </a:p>
          <a:p>
            <a:r>
              <a:rPr lang="ru-RU" sz="2400" dirty="0">
                <a:solidFill>
                  <a:schemeClr val="accent5">
                    <a:lumMod val="50000"/>
                  </a:schemeClr>
                </a:solidFill>
                <a:effectLst/>
                <a:latin typeface="+mn-lt"/>
              </a:rPr>
              <a:t>               </a:t>
            </a: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115894527"/>
              </p:ext>
            </p:extLst>
          </p:nvPr>
        </p:nvGraphicFramePr>
        <p:xfrm>
          <a:off x="152400" y="1412779"/>
          <a:ext cx="8820472" cy="52565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348900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96" y="116632"/>
            <a:ext cx="7992888" cy="576064"/>
          </a:xfrm>
        </p:spPr>
        <p:txBody>
          <a:bodyPr>
            <a:noAutofit/>
          </a:bodyPr>
          <a:lstStyle/>
          <a:p>
            <a:r>
              <a:rPr lang="ru-RU" sz="1800" dirty="0">
                <a:solidFill>
                  <a:schemeClr val="bg2">
                    <a:lumMod val="75000"/>
                  </a:schemeClr>
                </a:solidFill>
              </a:rPr>
              <a:t>   </a:t>
            </a:r>
            <a:r>
              <a:rPr lang="ru-RU" sz="1900" dirty="0">
                <a:solidFill>
                  <a:schemeClr val="bg2">
                    <a:lumMod val="50000"/>
                  </a:schemeClr>
                </a:solidFill>
                <a:effectLst>
                  <a:outerShdw dir="2700000" algn="tl" rotWithShape="0">
                    <a:schemeClr val="accent5">
                      <a:lumMod val="75000"/>
                      <a:alpha val="83000"/>
                    </a:schemeClr>
                  </a:outerShdw>
                </a:effectLst>
                <a:latin typeface="+mn-lt"/>
              </a:rPr>
              <a:t>Контрольно-</a:t>
            </a:r>
            <a:r>
              <a:rPr lang="ru-RU" sz="1900" dirty="0">
                <a:solidFill>
                  <a:schemeClr val="bg2">
                    <a:lumMod val="50000"/>
                  </a:schemeClr>
                </a:solidFill>
                <a:effectLst>
                  <a:outerShdw dir="2700000" algn="tl" rotWithShape="0">
                    <a:schemeClr val="accent5">
                      <a:lumMod val="75000"/>
                      <a:alpha val="83000"/>
                    </a:schemeClr>
                  </a:outerShdw>
                </a:effectLst>
                <a:latin typeface="+mn-lt"/>
                <a:cs typeface="Times New Roman" pitchFamily="18" charset="0"/>
              </a:rPr>
              <a:t>счетная</a:t>
            </a:r>
            <a:r>
              <a:rPr lang="ru-RU" sz="1900" dirty="0">
                <a:solidFill>
                  <a:schemeClr val="bg2">
                    <a:lumMod val="50000"/>
                  </a:schemeClr>
                </a:solidFill>
                <a:effectLst>
                  <a:outerShdw dir="2700000" algn="tl" rotWithShape="0">
                    <a:schemeClr val="accent5">
                      <a:lumMod val="75000"/>
                      <a:alpha val="83000"/>
                    </a:schemeClr>
                  </a:outerShdw>
                </a:effectLst>
                <a:latin typeface="+mn-lt"/>
              </a:rPr>
              <a:t> палата Балаковского муниципального района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9" y="19472"/>
            <a:ext cx="1133640" cy="12336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0" y="571480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/>
          </a:p>
          <a:p>
            <a:pPr algn="ctr"/>
            <a:r>
              <a:rPr lang="ru-RU" sz="2600" b="1" dirty="0"/>
              <a:t>Сумма выявленных нарушений по объектам</a:t>
            </a:r>
            <a:endParaRPr lang="ru-RU" sz="2600" dirty="0"/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85594823"/>
              </p:ext>
            </p:extLst>
          </p:nvPr>
        </p:nvGraphicFramePr>
        <p:xfrm>
          <a:off x="448355" y="1707962"/>
          <a:ext cx="8247290" cy="5000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658228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7956376" cy="527483"/>
          </a:xfrm>
        </p:spPr>
        <p:txBody>
          <a:bodyPr>
            <a:noAutofit/>
          </a:bodyPr>
          <a:lstStyle/>
          <a:p>
            <a:r>
              <a:rPr lang="ru-RU" sz="1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  </a:t>
            </a:r>
            <a:r>
              <a:rPr lang="ru-RU" sz="1900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Контрольно-</a:t>
            </a:r>
            <a:r>
              <a:rPr lang="ru-RU" sz="1900" dirty="0">
                <a:solidFill>
                  <a:schemeClr val="bg2">
                    <a:lumMod val="50000"/>
                  </a:schemeClr>
                </a:solidFill>
                <a:latin typeface="+mn-lt"/>
                <a:cs typeface="Times New Roman" pitchFamily="18" charset="0"/>
              </a:rPr>
              <a:t>счетная</a:t>
            </a:r>
            <a:r>
              <a:rPr lang="ru-RU" sz="1900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 палата </a:t>
            </a:r>
            <a:r>
              <a:rPr lang="ru-RU" sz="1900" dirty="0" err="1">
                <a:solidFill>
                  <a:schemeClr val="bg2">
                    <a:lumMod val="50000"/>
                  </a:schemeClr>
                </a:solidFill>
                <a:latin typeface="+mn-lt"/>
              </a:rPr>
              <a:t>Балаковского</a:t>
            </a:r>
            <a:r>
              <a:rPr lang="ru-RU" sz="1900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 муниципального района</a:t>
            </a:r>
            <a:endParaRPr lang="ru-RU" sz="1900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9993" y="19472"/>
            <a:ext cx="1148019" cy="12492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52400" y="404664"/>
            <a:ext cx="8668072" cy="1296144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>
                <a:solidFill>
                  <a:schemeClr val="tx1"/>
                </a:solidFill>
                <a:effectLst/>
                <a:latin typeface="+mn-lt"/>
              </a:rPr>
              <a:t>Информация об экспертно-аналитических мероприятиях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effectLst/>
                <a:latin typeface="+mn-lt"/>
              </a:rPr>
              <a:t>            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4093476"/>
              </p:ext>
            </p:extLst>
          </p:nvPr>
        </p:nvGraphicFramePr>
        <p:xfrm>
          <a:off x="323528" y="1653954"/>
          <a:ext cx="8649344" cy="5164639"/>
        </p:xfrm>
        <a:graphic>
          <a:graphicData uri="http://schemas.openxmlformats.org/drawingml/2006/table">
            <a:tbl>
              <a:tblPr/>
              <a:tblGrid>
                <a:gridCol w="61887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5200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4807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6051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98488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ЭАМ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Увеличение (+), снижение(-) </a:t>
                      </a:r>
                    </a:p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2021 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5336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Общее количество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5336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 том числе: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98223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заключения на отчет об исполнении бюджета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1069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мониторинг исполнения бюджета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7836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оперативная</a:t>
                      </a:r>
                      <a:r>
                        <a:rPr lang="ru-RU" sz="1600" b="1" i="1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информация об исполнении </a:t>
                      </a:r>
                      <a:r>
                        <a:rPr lang="ru-RU" sz="16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бюджета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6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экспертиза муниципальных программ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600" b="1" i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-2</a:t>
                      </a:r>
                      <a:endParaRPr lang="ru-RU" sz="1600" b="1" i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30249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экспертиза проектов решений о бюджете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7</a:t>
                      </a:r>
                      <a:endParaRPr lang="ru-RU" sz="1600" b="1" i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+1</a:t>
                      </a:r>
                      <a:endParaRPr lang="ru-RU" sz="1600" b="1" i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9720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заключение на проекты решений в части расходных</a:t>
                      </a:r>
                      <a:r>
                        <a:rPr lang="ru-RU" sz="1600" b="1" i="1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обязательств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5</a:t>
                      </a:r>
                      <a:endParaRPr lang="ru-RU" sz="1600" b="1" i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+3</a:t>
                      </a:r>
                      <a:endParaRPr lang="ru-RU" sz="1600" b="1" i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438883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заключение на проекты решений по р</a:t>
                      </a:r>
                      <a:r>
                        <a:rPr lang="ru-RU" sz="1600" b="1" i="1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аспоряжению имуществом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16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600" b="1" i="1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+2</a:t>
                      </a:r>
                      <a:endParaRPr lang="ru-RU" sz="1600" b="1" i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49720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заключение на проекты решений по приему (передаче) полномочий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906085439"/>
                  </a:ext>
                </a:extLst>
              </a:tr>
              <a:tr h="389129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заключение на внесение изменений в решение о налогах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603304012"/>
                  </a:ext>
                </a:extLst>
              </a:tr>
              <a:tr h="326637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прочие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-2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31791022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8420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8100392" cy="527483"/>
          </a:xfrm>
        </p:spPr>
        <p:txBody>
          <a:bodyPr>
            <a:noAutofit/>
          </a:bodyPr>
          <a:lstStyle/>
          <a:p>
            <a:r>
              <a:rPr lang="ru-RU" sz="1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  </a:t>
            </a:r>
            <a:r>
              <a:rPr lang="ru-RU" sz="1900" dirty="0">
                <a:solidFill>
                  <a:schemeClr val="bg2">
                    <a:lumMod val="50000"/>
                  </a:schemeClr>
                </a:solidFill>
                <a:effectLst>
                  <a:outerShdw dir="2700000" algn="tl" rotWithShape="0">
                    <a:schemeClr val="accent5">
                      <a:lumMod val="75000"/>
                      <a:alpha val="83000"/>
                    </a:schemeClr>
                  </a:outerShdw>
                </a:effectLst>
                <a:latin typeface="+mn-lt"/>
              </a:rPr>
              <a:t>Контрольно-</a:t>
            </a:r>
            <a:r>
              <a:rPr lang="ru-RU" sz="1900" dirty="0">
                <a:solidFill>
                  <a:schemeClr val="bg2">
                    <a:lumMod val="50000"/>
                  </a:schemeClr>
                </a:solidFill>
                <a:effectLst>
                  <a:outerShdw dir="2700000" algn="tl" rotWithShape="0">
                    <a:schemeClr val="accent5">
                      <a:lumMod val="75000"/>
                      <a:alpha val="83000"/>
                    </a:schemeClr>
                  </a:outerShdw>
                </a:effectLst>
                <a:latin typeface="+mn-lt"/>
                <a:cs typeface="Times New Roman" pitchFamily="18" charset="0"/>
              </a:rPr>
              <a:t>счетная</a:t>
            </a:r>
            <a:r>
              <a:rPr lang="ru-RU" sz="1900" dirty="0">
                <a:solidFill>
                  <a:schemeClr val="bg2">
                    <a:lumMod val="50000"/>
                  </a:schemeClr>
                </a:solidFill>
                <a:effectLst>
                  <a:outerShdw dir="2700000" algn="tl" rotWithShape="0">
                    <a:schemeClr val="accent5">
                      <a:lumMod val="75000"/>
                      <a:alpha val="83000"/>
                    </a:schemeClr>
                  </a:outerShdw>
                </a:effectLst>
                <a:latin typeface="+mn-lt"/>
              </a:rPr>
              <a:t> палата Балаковского муниципального района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9993" y="19472"/>
            <a:ext cx="1148019" cy="12492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323528" y="908720"/>
            <a:ext cx="8496944" cy="1584176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>
                <a:solidFill>
                  <a:schemeClr val="tx1"/>
                </a:solidFill>
                <a:effectLst/>
                <a:latin typeface="+mn-lt"/>
              </a:rPr>
              <a:t>План проверок на </a:t>
            </a:r>
            <a:r>
              <a:rPr lang="ru-RU" sz="3600" dirty="0" smtClean="0">
                <a:solidFill>
                  <a:schemeClr val="tx1"/>
                </a:solidFill>
                <a:effectLst/>
                <a:latin typeface="+mn-lt"/>
              </a:rPr>
              <a:t>2022 </a:t>
            </a:r>
            <a:r>
              <a:rPr lang="ru-RU" sz="3600" dirty="0">
                <a:solidFill>
                  <a:schemeClr val="tx1"/>
                </a:solidFill>
                <a:effectLst/>
                <a:latin typeface="+mn-lt"/>
              </a:rPr>
              <a:t>год</a:t>
            </a:r>
            <a:endParaRPr lang="ru-RU" sz="3600" dirty="0">
              <a:solidFill>
                <a:schemeClr val="accent5">
                  <a:lumMod val="50000"/>
                </a:schemeClr>
              </a:solidFill>
              <a:effectLst/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04864"/>
            <a:ext cx="8363272" cy="4032448"/>
          </a:xfrm>
        </p:spPr>
        <p:txBody>
          <a:bodyPr>
            <a:normAutofit fontScale="47500" lnSpcReduction="20000"/>
          </a:bodyPr>
          <a:lstStyle/>
          <a:p>
            <a:endParaRPr lang="ru-RU" dirty="0"/>
          </a:p>
          <a:p>
            <a:pPr marL="651510" indent="-514350" algn="just">
              <a:buNone/>
            </a:pPr>
            <a:r>
              <a:rPr lang="ru-RU" sz="5500" b="1" i="1" dirty="0"/>
              <a:t>1. Проверка </a:t>
            </a:r>
            <a:r>
              <a:rPr lang="ru-RU" sz="5500" b="1" i="1" dirty="0" smtClean="0">
                <a:effectLst/>
                <a:ea typeface="Calibri" panose="020F0502020204030204" pitchFamily="34" charset="0"/>
              </a:rPr>
              <a:t>финансово-хозяйственной деятельности в части организации похорон и предоставления связанных с ними услуг </a:t>
            </a:r>
            <a:r>
              <a:rPr lang="ru-RU" sz="5500" b="1" i="1" dirty="0" smtClean="0"/>
              <a:t>МБСПУ «Комбинат благоустройства». </a:t>
            </a:r>
            <a:endParaRPr lang="ru-RU" sz="5500" b="1" i="1" dirty="0"/>
          </a:p>
          <a:p>
            <a:pPr marL="651510" indent="-514350" algn="ctr">
              <a:buNone/>
            </a:pPr>
            <a:endParaRPr lang="ru-RU" sz="5500" b="1" i="1" dirty="0"/>
          </a:p>
          <a:p>
            <a:pPr marL="651510" indent="-514350" algn="just">
              <a:buNone/>
            </a:pPr>
            <a:r>
              <a:rPr lang="ru-RU" sz="5500" b="1" i="1" dirty="0"/>
              <a:t>2. </a:t>
            </a:r>
            <a:r>
              <a:rPr lang="ru-RU" sz="5500" b="1" i="1" dirty="0">
                <a:effectLst/>
                <a:ea typeface="Calibri" panose="020F0502020204030204" pitchFamily="34" charset="0"/>
              </a:rPr>
              <a:t>Проверка </a:t>
            </a:r>
            <a:r>
              <a:rPr lang="ru-RU" sz="5500" b="1" i="1" dirty="0" smtClean="0">
                <a:effectLst/>
                <a:ea typeface="Calibri" panose="020F0502020204030204" pitchFamily="34" charset="0"/>
              </a:rPr>
              <a:t>финансово-хозяйственной деятельности МАУ «Городской подростково-молодежный центр «</a:t>
            </a:r>
            <a:r>
              <a:rPr lang="ru-RU" sz="5500" b="1" i="1" smtClean="0">
                <a:effectLst/>
                <a:ea typeface="Calibri" panose="020F0502020204030204" pitchFamily="34" charset="0"/>
              </a:rPr>
              <a:t>Ровесник».</a:t>
            </a:r>
            <a:endParaRPr lang="ru-RU" sz="5500" b="1" i="1" dirty="0"/>
          </a:p>
        </p:txBody>
      </p:sp>
    </p:spTree>
    <p:extLst>
      <p:ext uri="{BB962C8B-B14F-4D97-AF65-F5344CB8AC3E}">
        <p14:creationId xmlns:p14="http://schemas.microsoft.com/office/powerpoint/2010/main" val="3904103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20725</TotalTime>
  <Words>394</Words>
  <Application>Microsoft Office PowerPoint</Application>
  <PresentationFormat>Экран (4:3)</PresentationFormat>
  <Paragraphs>138</Paragraphs>
  <Slides>10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Апекс</vt:lpstr>
      <vt:lpstr>   Контрольно-счетная палата Балаковского муниципального района</vt:lpstr>
      <vt:lpstr>      Контрольно-счетная палата Балаковского муниципального района</vt:lpstr>
      <vt:lpstr>   Контрольно-счетная палата Балаковского муниципального района</vt:lpstr>
      <vt:lpstr>   Контрольно-счетная палата Балаковского муниципального района</vt:lpstr>
      <vt:lpstr>Контрольно-счетная палата Балаковского муниципального района</vt:lpstr>
      <vt:lpstr>   Контрольно-счетная палата Балаковского муниципального района</vt:lpstr>
      <vt:lpstr>   Контрольно-счетная палата Балаковского муниципального района</vt:lpstr>
      <vt:lpstr>   Контрольно-счетная палата Балаковского муниципального района</vt:lpstr>
      <vt:lpstr>   Контрольно-счетная палата Балаковского муниципального района</vt:lpstr>
      <vt:lpstr>   Контрольно-счетная палата Балаковского муниципального района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Михалева ОВ</dc:creator>
  <cp:lastModifiedBy>КСП</cp:lastModifiedBy>
  <cp:revision>1205</cp:revision>
  <cp:lastPrinted>2021-04-22T10:53:54Z</cp:lastPrinted>
  <dcterms:modified xsi:type="dcterms:W3CDTF">2022-05-25T06:38:53Z</dcterms:modified>
</cp:coreProperties>
</file>