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7" r:id="rId1"/>
  </p:sldMasterIdLst>
  <p:notesMasterIdLst>
    <p:notesMasterId r:id="rId12"/>
  </p:notesMasterIdLst>
  <p:handoutMasterIdLst>
    <p:handoutMasterId r:id="rId13"/>
  </p:handoutMasterIdLst>
  <p:sldIdLst>
    <p:sldId id="8971" r:id="rId2"/>
    <p:sldId id="8972" r:id="rId3"/>
    <p:sldId id="8975" r:id="rId4"/>
    <p:sldId id="8978" r:id="rId5"/>
    <p:sldId id="8987" r:id="rId6"/>
    <p:sldId id="8990" r:id="rId7"/>
    <p:sldId id="8992" r:id="rId8"/>
    <p:sldId id="8993" r:id="rId9"/>
    <p:sldId id="8997" r:id="rId10"/>
    <p:sldId id="9005" r:id="rId11"/>
  </p:sldIdLst>
  <p:sldSz cx="12190413" cy="6859588"/>
  <p:notesSz cx="9940925" cy="6808788"/>
  <p:defaultTextStyle>
    <a:defPPr>
      <a:defRPr lang="ru-RU"/>
    </a:defPPr>
    <a:lvl1pPr marL="0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6669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3345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90017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86696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83365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80032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76683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73354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971"/>
            <p14:sldId id="8972"/>
            <p14:sldId id="8975"/>
            <p14:sldId id="8978"/>
            <p14:sldId id="8987"/>
            <p14:sldId id="8990"/>
            <p14:sldId id="8992"/>
            <p14:sldId id="8993"/>
            <p14:sldId id="8997"/>
            <p14:sldId id="9005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pos="3240">
          <p15:clr>
            <a:srgbClr val="A4A3A4"/>
          </p15:clr>
        </p15:guide>
        <p15:guide id="5" pos="2721">
          <p15:clr>
            <a:srgbClr val="A4A3A4"/>
          </p15:clr>
        </p15:guide>
        <p15:guide id="6" orient="horz" pos="6895">
          <p15:clr>
            <a:srgbClr val="A4A3A4"/>
          </p15:clr>
        </p15:guide>
        <p15:guide id="7" orient="horz" pos="5171">
          <p15:clr>
            <a:srgbClr val="A4A3A4"/>
          </p15:clr>
        </p15:guide>
        <p15:guide id="8" pos="4100">
          <p15:clr>
            <a:srgbClr val="A4A3A4"/>
          </p15:clr>
        </p15:guide>
        <p15:guide id="9" pos="307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81DF8"/>
    <a:srgbClr val="4ADFE6"/>
    <a:srgbClr val="FFFFFF"/>
    <a:srgbClr val="0070C0"/>
    <a:srgbClr val="FFFF00"/>
    <a:srgbClr val="00FF00"/>
    <a:srgbClr val="FF33CC"/>
    <a:srgbClr val="FF9999"/>
    <a:srgbClr val="3DF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16" autoAdjust="0"/>
    <p:restoredTop sz="97494" autoAdjust="0"/>
  </p:normalViewPr>
  <p:slideViewPr>
    <p:cSldViewPr snapToGrid="0">
      <p:cViewPr>
        <p:scale>
          <a:sx n="100" d="100"/>
          <a:sy n="100" d="100"/>
        </p:scale>
        <p:origin x="-1176" y="-396"/>
      </p:cViewPr>
      <p:guideLst>
        <p:guide orient="horz" pos="3610"/>
        <p:guide orient="horz" pos="2707"/>
        <p:guide orient="horz" pos="5762"/>
        <p:guide orient="horz" pos="4321"/>
        <p:guide pos="4280"/>
        <p:guide pos="3210"/>
        <p:guide pos="4837"/>
        <p:guide pos="3628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7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03.12.2023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2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7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4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03.12.2023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7987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5" tIns="47697" rIns="95395" bIns="476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7" y="3276749"/>
            <a:ext cx="7952739" cy="2680960"/>
          </a:xfrm>
          <a:prstGeom prst="rect">
            <a:avLst/>
          </a:prstGeom>
        </p:spPr>
        <p:txBody>
          <a:bodyPr vert="horz" lIns="95395" tIns="47697" rIns="95395" bIns="476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4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6669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93345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90017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86696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83365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80032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76683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73354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0900"/>
            <a:ext cx="4079875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29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84637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84637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84637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2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84637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2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84637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2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84637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2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84637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84637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2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84637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20" y="1122632"/>
            <a:ext cx="9142810" cy="2388153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20" y="3602913"/>
            <a:ext cx="9142810" cy="1656146"/>
          </a:xfrm>
        </p:spPr>
        <p:txBody>
          <a:bodyPr/>
          <a:lstStyle>
            <a:lvl1pPr marL="0" indent="0" algn="ctr">
              <a:buNone/>
              <a:defRPr sz="2100"/>
            </a:lvl1pPr>
            <a:lvl2pPr marL="396742" indent="0" algn="ctr">
              <a:buNone/>
              <a:defRPr sz="1700"/>
            </a:lvl2pPr>
            <a:lvl3pPr marL="793484" indent="0" algn="ctr">
              <a:buNone/>
              <a:defRPr sz="1600"/>
            </a:lvl3pPr>
            <a:lvl4pPr marL="1190222" indent="0" algn="ctr">
              <a:buNone/>
              <a:defRPr sz="1400"/>
            </a:lvl4pPr>
            <a:lvl5pPr marL="1586972" indent="0" algn="ctr">
              <a:buNone/>
              <a:defRPr sz="1400"/>
            </a:lvl5pPr>
            <a:lvl6pPr marL="1983705" indent="0" algn="ctr">
              <a:buNone/>
              <a:defRPr sz="1400"/>
            </a:lvl6pPr>
            <a:lvl7pPr marL="2380441" indent="0" algn="ctr">
              <a:buNone/>
              <a:defRPr sz="1400"/>
            </a:lvl7pPr>
            <a:lvl8pPr marL="2777165" indent="0" algn="ctr">
              <a:buNone/>
              <a:defRPr sz="1400"/>
            </a:lvl8pPr>
            <a:lvl9pPr marL="3173912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821" y="365228"/>
            <a:ext cx="2628557" cy="58131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54" y="365228"/>
            <a:ext cx="7733293" cy="58131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3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55" y="1710152"/>
            <a:ext cx="10514231" cy="2853398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55" y="4590528"/>
            <a:ext cx="10514231" cy="150053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967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934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1902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86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83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77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739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02" y="1826098"/>
            <a:ext cx="5180925" cy="4352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414" y="1826098"/>
            <a:ext cx="5180925" cy="4352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90" y="365252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94" y="1681563"/>
            <a:ext cx="5157116" cy="8241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742" indent="0">
              <a:buNone/>
              <a:defRPr sz="1700" b="1"/>
            </a:lvl2pPr>
            <a:lvl3pPr marL="793484" indent="0">
              <a:buNone/>
              <a:defRPr sz="1600" b="1"/>
            </a:lvl3pPr>
            <a:lvl4pPr marL="1190222" indent="0">
              <a:buNone/>
              <a:defRPr sz="1400" b="1"/>
            </a:lvl4pPr>
            <a:lvl5pPr marL="1586972" indent="0">
              <a:buNone/>
              <a:defRPr sz="1400" b="1"/>
            </a:lvl5pPr>
            <a:lvl6pPr marL="1983705" indent="0">
              <a:buNone/>
              <a:defRPr sz="1400" b="1"/>
            </a:lvl6pPr>
            <a:lvl7pPr marL="2380441" indent="0">
              <a:buNone/>
              <a:defRPr sz="1400" b="1"/>
            </a:lvl7pPr>
            <a:lvl8pPr marL="2777165" indent="0">
              <a:buNone/>
              <a:defRPr sz="1400" b="1"/>
            </a:lvl8pPr>
            <a:lvl9pPr marL="31739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94" y="2505655"/>
            <a:ext cx="5157116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460" y="1681563"/>
            <a:ext cx="5182513" cy="8241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742" indent="0">
              <a:buNone/>
              <a:defRPr sz="1700" b="1"/>
            </a:lvl2pPr>
            <a:lvl3pPr marL="793484" indent="0">
              <a:buNone/>
              <a:defRPr sz="1600" b="1"/>
            </a:lvl3pPr>
            <a:lvl4pPr marL="1190222" indent="0">
              <a:buNone/>
              <a:defRPr sz="1400" b="1"/>
            </a:lvl4pPr>
            <a:lvl5pPr marL="1586972" indent="0">
              <a:buNone/>
              <a:defRPr sz="1400" b="1"/>
            </a:lvl5pPr>
            <a:lvl6pPr marL="1983705" indent="0">
              <a:buNone/>
              <a:defRPr sz="1400" b="1"/>
            </a:lvl6pPr>
            <a:lvl7pPr marL="2380441" indent="0">
              <a:buNone/>
              <a:defRPr sz="1400" b="1"/>
            </a:lvl7pPr>
            <a:lvl8pPr marL="2777165" indent="0">
              <a:buNone/>
              <a:defRPr sz="1400" b="1"/>
            </a:lvl8pPr>
            <a:lvl9pPr marL="31739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460" y="2505655"/>
            <a:ext cx="5182513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8" y="457315"/>
            <a:ext cx="3931726" cy="1600571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72"/>
            <a:ext cx="6171396" cy="48747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8" y="2057881"/>
            <a:ext cx="3931726" cy="3812471"/>
          </a:xfrm>
        </p:spPr>
        <p:txBody>
          <a:bodyPr/>
          <a:lstStyle>
            <a:lvl1pPr marL="0" indent="0">
              <a:buNone/>
              <a:defRPr sz="1400"/>
            </a:lvl1pPr>
            <a:lvl2pPr marL="396742" indent="0">
              <a:buNone/>
              <a:defRPr sz="1300"/>
            </a:lvl2pPr>
            <a:lvl3pPr marL="793484" indent="0">
              <a:buNone/>
              <a:defRPr sz="1000"/>
            </a:lvl3pPr>
            <a:lvl4pPr marL="1190222" indent="0">
              <a:buNone/>
              <a:defRPr sz="900"/>
            </a:lvl4pPr>
            <a:lvl5pPr marL="1586972" indent="0">
              <a:buNone/>
              <a:defRPr sz="900"/>
            </a:lvl5pPr>
            <a:lvl6pPr marL="1983705" indent="0">
              <a:buNone/>
              <a:defRPr sz="900"/>
            </a:lvl6pPr>
            <a:lvl7pPr marL="2380441" indent="0">
              <a:buNone/>
              <a:defRPr sz="900"/>
            </a:lvl7pPr>
            <a:lvl8pPr marL="2777165" indent="0">
              <a:buNone/>
              <a:defRPr sz="900"/>
            </a:lvl8pPr>
            <a:lvl9pPr marL="31739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8" y="457315"/>
            <a:ext cx="3931726" cy="1600571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72"/>
            <a:ext cx="6171396" cy="4874753"/>
          </a:xfrm>
        </p:spPr>
        <p:txBody>
          <a:bodyPr anchor="t"/>
          <a:lstStyle>
            <a:lvl1pPr marL="0" indent="0">
              <a:buNone/>
              <a:defRPr sz="2800"/>
            </a:lvl1pPr>
            <a:lvl2pPr marL="396742" indent="0">
              <a:buNone/>
              <a:defRPr sz="2400"/>
            </a:lvl2pPr>
            <a:lvl3pPr marL="793484" indent="0">
              <a:buNone/>
              <a:defRPr sz="2100"/>
            </a:lvl3pPr>
            <a:lvl4pPr marL="1190222" indent="0">
              <a:buNone/>
              <a:defRPr sz="1700"/>
            </a:lvl4pPr>
            <a:lvl5pPr marL="1586972" indent="0">
              <a:buNone/>
              <a:defRPr sz="1700"/>
            </a:lvl5pPr>
            <a:lvl6pPr marL="1983705" indent="0">
              <a:buNone/>
              <a:defRPr sz="1700"/>
            </a:lvl6pPr>
            <a:lvl7pPr marL="2380441" indent="0">
              <a:buNone/>
              <a:defRPr sz="1700"/>
            </a:lvl7pPr>
            <a:lvl8pPr marL="2777165" indent="0">
              <a:buNone/>
              <a:defRPr sz="1700"/>
            </a:lvl8pPr>
            <a:lvl9pPr marL="3173912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8" y="2057881"/>
            <a:ext cx="3931726" cy="3812471"/>
          </a:xfrm>
        </p:spPr>
        <p:txBody>
          <a:bodyPr/>
          <a:lstStyle>
            <a:lvl1pPr marL="0" indent="0">
              <a:buNone/>
              <a:defRPr sz="1400"/>
            </a:lvl1pPr>
            <a:lvl2pPr marL="396742" indent="0">
              <a:buNone/>
              <a:defRPr sz="1300"/>
            </a:lvl2pPr>
            <a:lvl3pPr marL="793484" indent="0">
              <a:buNone/>
              <a:defRPr sz="1000"/>
            </a:lvl3pPr>
            <a:lvl4pPr marL="1190222" indent="0">
              <a:buNone/>
              <a:defRPr sz="900"/>
            </a:lvl4pPr>
            <a:lvl5pPr marL="1586972" indent="0">
              <a:buNone/>
              <a:defRPr sz="900"/>
            </a:lvl5pPr>
            <a:lvl6pPr marL="1983705" indent="0">
              <a:buNone/>
              <a:defRPr sz="900"/>
            </a:lvl6pPr>
            <a:lvl7pPr marL="2380441" indent="0">
              <a:buNone/>
              <a:defRPr sz="900"/>
            </a:lvl7pPr>
            <a:lvl8pPr marL="2777165" indent="0">
              <a:buNone/>
              <a:defRPr sz="900"/>
            </a:lvl8pPr>
            <a:lvl9pPr marL="31739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09" y="365252"/>
            <a:ext cx="10514231" cy="1325870"/>
          </a:xfrm>
          <a:prstGeom prst="rect">
            <a:avLst/>
          </a:prstGeom>
        </p:spPr>
        <p:txBody>
          <a:bodyPr vert="horz" lIns="79348" tIns="39683" rIns="79348" bIns="3968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09" y="1826098"/>
            <a:ext cx="10514231" cy="4352347"/>
          </a:xfrm>
          <a:prstGeom prst="rect">
            <a:avLst/>
          </a:prstGeom>
        </p:spPr>
        <p:txBody>
          <a:bodyPr vert="horz" lIns="79348" tIns="39683" rIns="79348" bIns="3968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3" y="6357875"/>
            <a:ext cx="2742843" cy="365209"/>
          </a:xfrm>
          <a:prstGeom prst="rect">
            <a:avLst/>
          </a:prstGeom>
        </p:spPr>
        <p:txBody>
          <a:bodyPr vert="horz" lIns="79348" tIns="39683" rIns="79348" bIns="3968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3484"/>
            <a:fld id="{B0E99B11-B530-4D12-B16B-7E39BAE919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93484"/>
              <a:t>03.12.2023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75"/>
            <a:ext cx="4114264" cy="365209"/>
          </a:xfrm>
          <a:prstGeom prst="rect">
            <a:avLst/>
          </a:prstGeom>
        </p:spPr>
        <p:txBody>
          <a:bodyPr vert="horz" lIns="79348" tIns="39683" rIns="79348" bIns="3968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3484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84" y="6357875"/>
            <a:ext cx="2742843" cy="365209"/>
          </a:xfrm>
          <a:prstGeom prst="rect">
            <a:avLst/>
          </a:prstGeom>
        </p:spPr>
        <p:txBody>
          <a:bodyPr vert="horz" lIns="79348" tIns="39683" rIns="79348" bIns="3968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3484"/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93484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8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793484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374" indent="-198374" algn="l" defTabSz="793484" rtl="0" eaLnBrk="1" latinLnBrk="0" hangingPunct="1">
        <a:lnSpc>
          <a:spcPct val="90000"/>
        </a:lnSpc>
        <a:spcBef>
          <a:spcPts val="86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5116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1848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587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331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82068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805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75565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72296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2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84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22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72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05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41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65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12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file:///D:\&#1058;&#1072;&#1088;&#1072;&#1085;&#1086;&#1074;&#1072;%20&#1045;.&#1070;\&#1084;&#1072;&#1082;&#1088;&#1086;&#1089;&#1099;\4&#1052;&#1054;&#1044;\&#1042;&#1077;&#1090;&#1077;&#1088;\&#1058;&#1072;&#1090;&#1080;&#1097;&#1077;&#1074;&#1089;&#1082;&#1080;&#1081;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file:///D:\&#1058;&#1072;&#1088;&#1072;&#1085;&#1086;&#1074;&#1072;%20&#1045;.&#1070;\&#1084;&#1072;&#1082;&#1088;&#1086;&#1089;&#1099;\4&#1052;&#1054;&#1044;\&#1042;&#1077;&#1090;&#1077;&#1088;\&#1040;&#1090;&#1082;&#1072;&#1088;&#1089;&#1082;&#1080;&#1081;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file:///D:\&#1058;&#1072;&#1088;&#1072;&#1085;&#1086;&#1074;&#1072;%20&#1045;.&#1070;\&#1084;&#1072;&#1082;&#1088;&#1086;&#1089;&#1099;\4&#1052;&#1054;&#1044;\&#1042;&#1077;&#1090;&#1077;&#1088;\&#1041;&#1072;&#1079;&#1072;&#1088;&#1085;&#1086;-&#1050;&#1072;&#1088;&#1072;&#1073;&#1091;&#1083;&#1072;&#1082;&#1089;&#1082;&#1080;&#1081;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file:///D:\&#1058;&#1072;&#1088;&#1072;&#1085;&#1086;&#1074;&#1072;%20&#1045;.&#1070;\&#1084;&#1072;&#1082;&#1088;&#1086;&#1089;&#1099;\4&#1052;&#1054;&#1044;\&#1042;&#1077;&#1090;&#1077;&#1088;\&#1041;&#1072;&#1083;&#1090;&#1072;&#1081;&#1089;&#1082;&#1080;&#1081;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file:///D:\&#1058;&#1072;&#1088;&#1072;&#1085;&#1086;&#1074;&#1072;%20&#1045;.&#1070;\&#1084;&#1072;&#1082;&#1088;&#1086;&#1089;&#1099;\4&#1052;&#1054;&#1044;\&#1042;&#1077;&#1090;&#1077;&#1088;\&#1050;&#1088;&#1072;&#1089;&#1085;&#1086;&#1072;&#1088;&#1084;&#1077;&#1081;&#1089;&#1082;&#1080;&#1081;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file:///D:\&#1058;&#1072;&#1088;&#1072;&#1085;&#1086;&#1074;&#1072;%20&#1045;.&#1070;\&#1084;&#1072;&#1082;&#1088;&#1086;&#1089;&#1099;\4&#1052;&#1054;&#1044;\&#1042;&#1077;&#1090;&#1077;&#1088;\&#1051;&#1099;&#1089;&#1086;&#1075;&#1086;&#1088;&#1089;&#1082;&#1080;&#1081;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file:///D:\&#1058;&#1072;&#1088;&#1072;&#1085;&#1086;&#1074;&#1072;%20&#1045;.&#1070;\&#1084;&#1072;&#1082;&#1088;&#1086;&#1089;&#1099;\4&#1052;&#1054;&#1044;\&#1042;&#1077;&#1090;&#1077;&#1088;\&#1052;&#1054;%20&#1075;.%20&#1057;&#1072;&#1088;&#1072;&#1090;&#1086;&#1074;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file:///D:\&#1058;&#1072;&#1088;&#1072;&#1085;&#1086;&#1074;&#1072;%20&#1045;.&#1070;\&#1084;&#1072;&#1082;&#1088;&#1086;&#1089;&#1099;\4&#1052;&#1054;&#1044;\&#1042;&#1077;&#1090;&#1077;&#1088;\&#1053;.&#1041;&#1091;&#1088;&#1072;&#1089;&#1089;&#1082;&#1080;&#1081;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file:///D:\&#1058;&#1072;&#1088;&#1072;&#1085;&#1086;&#1074;&#1072;%20&#1045;.&#1070;\&#1084;&#1072;&#1082;&#1088;&#1086;&#1089;&#1099;\4&#1052;&#1054;&#1044;\&#1042;&#1077;&#1090;&#1077;&#1088;\&#1055;&#1077;&#1090;&#1088;&#1086;&#1074;&#1089;&#1082;&#1080;&#1081;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iseleva.id\Desktop\скрины\003.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2" y="739768"/>
            <a:ext cx="12228945" cy="609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" name="Text_Main"/>
          <p:cNvSpPr/>
          <p:nvPr/>
        </p:nvSpPr>
        <p:spPr bwMode="auto">
          <a:xfrm>
            <a:off x="1" y="22"/>
            <a:ext cx="12171578" cy="739746"/>
          </a:xfrm>
          <a:prstGeom prst="rect">
            <a:avLst/>
          </a:prstGeom>
          <a:solidFill>
            <a:srgbClr val="204D84"/>
          </a:solidFill>
          <a:ln w="25400" algn="ctr">
            <a:solidFill>
              <a:srgbClr val="204D84"/>
            </a:solidFill>
            <a:miter lim="800000"/>
            <a:headEnd/>
            <a:tailEnd/>
          </a:ln>
        </p:spPr>
        <p:txBody>
          <a:bodyPr lIns="69334" tIns="34666" rIns="69334" bIns="34666" anchor="ctr"/>
          <a:lstStyle/>
          <a:p>
            <a:pPr algn="ctr"/>
            <a:r>
              <a:rPr lang="ru-RU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 ПО ПОРЫВАМ ВЕТРА
НА ТЕРРИТОРИИ САРАТОВСКОЙ ОБЛАСТИ 
(РИСК НАРУШЕНИЯ ЭЛЕКТРОСНАБЖЕНИЯ НА 04.12.2023)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1" name="Группа 250"/>
          <p:cNvGrpSpPr/>
          <p:nvPr/>
        </p:nvGrpSpPr>
        <p:grpSpPr>
          <a:xfrm>
            <a:off x="9844444" y="1871957"/>
            <a:ext cx="2520000" cy="3310888"/>
            <a:chOff x="7710773" y="4497156"/>
            <a:chExt cx="3043098" cy="3813012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7710773" y="4497156"/>
              <a:ext cx="3043098" cy="3813012"/>
              <a:chOff x="6849104" y="4111528"/>
              <a:chExt cx="2706167" cy="2815267"/>
            </a:xfrm>
          </p:grpSpPr>
          <p:sp>
            <p:nvSpPr>
              <p:cNvPr id="255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213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256" name="Группа 255"/>
              <p:cNvGrpSpPr/>
              <p:nvPr/>
            </p:nvGrpSpPr>
            <p:grpSpPr>
              <a:xfrm>
                <a:off x="6849104" y="4111528"/>
                <a:ext cx="2706167" cy="2815267"/>
                <a:chOff x="9345962" y="1615203"/>
                <a:chExt cx="3096695" cy="5351051"/>
              </a:xfrm>
            </p:grpSpPr>
            <p:grpSp>
              <p:nvGrpSpPr>
                <p:cNvPr id="261" name="Группа 1145"/>
                <p:cNvGrpSpPr/>
                <p:nvPr/>
              </p:nvGrpSpPr>
              <p:grpSpPr>
                <a:xfrm>
                  <a:off x="9345962" y="1615203"/>
                  <a:ext cx="3096695" cy="5351051"/>
                  <a:chOff x="6714445" y="3760183"/>
                  <a:chExt cx="2522016" cy="3170706"/>
                </a:xfrm>
              </p:grpSpPr>
              <p:sp>
                <p:nvSpPr>
                  <p:cNvPr id="26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5" y="3760183"/>
                    <a:ext cx="2283816" cy="3170706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55862" y="5746254"/>
                    <a:ext cx="1833906" cy="2680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прогноз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нарушения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10"/>
                    <a:ext cx="1609849" cy="2936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" name="TextBox 10"/>
                  <p:cNvSpPr txBox="1"/>
                  <p:nvPr/>
                </p:nvSpPr>
                <p:spPr>
                  <a:xfrm>
                    <a:off x="6714445" y="6681261"/>
                    <a:ext cx="591514" cy="19158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algn="ctr">
                      <a:defRPr sz="7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pPr algn="l" defTabSz="912321">
                      <a:defRPr/>
                    </a:pPr>
                    <a:r>
                      <a:rPr lang="ru-RU" dirty="0" smtClean="0">
                        <a:solidFill>
                          <a:prstClr val="black"/>
                        </a:solidFill>
                      </a:rPr>
                      <a:t>Город</a:t>
                    </a: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1" name="Полилиния 270"/>
                  <p:cNvSpPr/>
                  <p:nvPr/>
                </p:nvSpPr>
                <p:spPr>
                  <a:xfrm>
                    <a:off x="6845734" y="5799052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2" name="Прямоугольник 271"/>
                  <p:cNvSpPr/>
                  <p:nvPr/>
                </p:nvSpPr>
                <p:spPr>
                  <a:xfrm>
                    <a:off x="6821544" y="6110531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2321">
                      <a:defRPr/>
                    </a:pPr>
                    <a:r>
                      <a:rPr lang="ru-RU" sz="8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321/19</a:t>
                    </a:r>
                    <a:endParaRPr lang="ru-RU" sz="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00207" y="6643464"/>
                    <a:ext cx="2236254" cy="2711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2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05538" y="4525501"/>
                    <a:ext cx="1896493" cy="41851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- линии электропередач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115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кВт</a:t>
                    </a:r>
                  </a:p>
                </p:txBody>
              </p:sp>
              <p:sp>
                <p:nvSpPr>
                  <p:cNvPr id="2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86006" y="6011635"/>
                    <a:ext cx="1898652" cy="2680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lvl1pPr defTabSz="1279525"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defTabSz="1279525"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defTabSz="1279525"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defTabSz="1279525"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defTabSz="1279525"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27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93989" y="4214752"/>
                    <a:ext cx="1407244" cy="2711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порывы ветра, м/с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62" name="Скругленный прямоугольник 261"/>
                <p:cNvSpPr/>
                <p:nvPr/>
              </p:nvSpPr>
              <p:spPr>
                <a:xfrm>
                  <a:off x="9588713" y="621469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26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798779" y="6083542"/>
                  <a:ext cx="2488285" cy="6283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- износ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систем </a:t>
                  </a:r>
                </a:p>
              </p:txBody>
            </p:sp>
            <p:sp>
              <p:nvSpPr>
                <p:cNvPr id="264" name="Прямоугольник 263"/>
                <p:cNvSpPr/>
                <p:nvPr/>
              </p:nvSpPr>
              <p:spPr>
                <a:xfrm>
                  <a:off x="9468305" y="5946999"/>
                  <a:ext cx="658385" cy="197832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/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265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990644" y="5834505"/>
                  <a:ext cx="2424534" cy="4575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257" name="Text Box 97"/>
              <p:cNvSpPr txBox="1">
                <a:spLocks noChangeArrowheads="1"/>
              </p:cNvSpPr>
              <p:nvPr/>
            </p:nvSpPr>
            <p:spPr bwMode="auto">
              <a:xfrm>
                <a:off x="7178660" y="5371639"/>
                <a:ext cx="2169498" cy="371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defPPr>
                  <a:defRPr lang="ru-RU"/>
                </a:defPPr>
                <a:lvl1pPr defTabSz="1279525">
                  <a:defRPr sz="800" b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defTabSz="1279525">
                  <a:defRPr sz="2000" b="1"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1000" dirty="0"/>
                  <a:t>- </a:t>
                </a:r>
                <a:r>
                  <a:rPr lang="ru-RU" altLang="ru-RU" sz="1000" dirty="0">
                    <a:latin typeface="Arial" panose="020B0604020202020204" pitchFamily="34" charset="0"/>
                  </a:rPr>
                  <a:t>количество </a:t>
                </a:r>
                <a:r>
                  <a:rPr lang="ru-RU" altLang="ru-RU" sz="1000" dirty="0" smtClean="0">
                    <a:latin typeface="Arial" panose="020B0604020202020204" pitchFamily="34" charset="0"/>
                  </a:rPr>
                  <a:t>осадков (УГМС</a:t>
                </a:r>
                <a:r>
                  <a:rPr lang="ru-RU" altLang="ru-RU" sz="1000" dirty="0">
                    <a:latin typeface="Arial" panose="020B0604020202020204" pitchFamily="34" charset="0"/>
                  </a:rPr>
                  <a:t>), мм</a:t>
                </a:r>
              </a:p>
            </p:txBody>
          </p:sp>
          <p:sp>
            <p:nvSpPr>
              <p:cNvPr id="258" name="TextBox 23"/>
              <p:cNvSpPr txBox="1"/>
              <p:nvPr/>
            </p:nvSpPr>
            <p:spPr>
              <a:xfrm>
                <a:off x="6949531" y="5401416"/>
                <a:ext cx="383894" cy="254429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 defTabSz="912321">
                  <a:defRPr/>
                </a:pPr>
                <a:r>
                  <a:rPr lang="ru-RU" kern="0" dirty="0" smtClean="0">
                    <a:solidFill>
                      <a:prstClr val="black"/>
                    </a:solidFill>
                  </a:rPr>
                  <a:t>17</a:t>
                </a:r>
                <a:endParaRPr lang="ru-RU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TextBox 23"/>
              <p:cNvSpPr txBox="1"/>
              <p:nvPr/>
            </p:nvSpPr>
            <p:spPr>
              <a:xfrm>
                <a:off x="6945125" y="5661822"/>
                <a:ext cx="372305" cy="254429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 defTabSz="912321">
                  <a:defRPr/>
                </a:pPr>
                <a:r>
                  <a:rPr lang="ru-RU" kern="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sp>
            <p:nvSpPr>
              <p:cNvPr id="260" name="Text Box 97"/>
              <p:cNvSpPr txBox="1">
                <a:spLocks noChangeArrowheads="1"/>
              </p:cNvSpPr>
              <p:nvPr/>
            </p:nvSpPr>
            <p:spPr bwMode="auto">
              <a:xfrm>
                <a:off x="7201945" y="5651919"/>
                <a:ext cx="2106226" cy="213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порывы ветра (УГМС), м/с</a:t>
                </a:r>
              </a:p>
            </p:txBody>
          </p:sp>
        </p:grpSp>
        <p:pic>
          <p:nvPicPr>
            <p:cNvPr id="253" name="Рисунок 2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4671" y="5053465"/>
              <a:ext cx="649048" cy="1206564"/>
            </a:xfrm>
            <a:prstGeom prst="rect">
              <a:avLst/>
            </a:prstGeom>
          </p:spPr>
        </p:pic>
      </p:grpSp>
      <p:pic>
        <p:nvPicPr>
          <p:cNvPr id="133" name="Рисунок 1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1966" y="2155346"/>
            <a:ext cx="2019683" cy="195047"/>
          </a:xfrm>
          <a:prstGeom prst="rect">
            <a:avLst/>
          </a:prstGeom>
        </p:spPr>
      </p:pic>
      <p:sp>
        <p:nvSpPr>
          <p:cNvPr id="82" name="Text Box 97"/>
          <p:cNvSpPr txBox="1">
            <a:spLocks noChangeArrowheads="1"/>
          </p:cNvSpPr>
          <p:nvPr/>
        </p:nvSpPr>
        <p:spPr bwMode="auto">
          <a:xfrm>
            <a:off x="10279220" y="1890340"/>
            <a:ext cx="1757379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  <a:endParaRPr lang="ru-RU" altLang="ru-RU" sz="1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94" y="6506876"/>
            <a:ext cx="1370930" cy="1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Podpis"/>
          <p:cNvSpPr txBox="1">
            <a:spLocks noChangeArrowheads="1"/>
          </p:cNvSpPr>
          <p:nvPr/>
        </p:nvSpPr>
        <p:spPr bwMode="auto">
          <a:xfrm>
            <a:off x="10492279" y="6320979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6018" tIns="0" rIns="26018" bIns="0" anchor="ctr">
            <a:spAutoFit/>
          </a:bodyPr>
          <a:lstStyle>
            <a:defPPr>
              <a:defRPr lang="ru-RU"/>
            </a:defPPr>
            <a:lvl1pPr defTabSz="1727711">
              <a:spcBef>
                <a:spcPct val="0"/>
              </a:spcBef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ГУ МЧС России по Саратовской обл.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АРМ №9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14:00  03.12.2023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Исп. Киселева И.Д. 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тел. 3666-7502</a:t>
            </a:r>
            <a:endParaRPr lang="ru-RU" altLang="ru-RU" dirty="0">
              <a:solidFill>
                <a:prstClr val="black"/>
              </a:solidFill>
            </a:endParaRPr>
          </a:p>
        </p:txBody>
      </p:sp>
      <p:grpSp>
        <p:nvGrpSpPr>
          <p:cNvPr id="431" name="Татищевский"/>
          <p:cNvGrpSpPr/>
          <p:nvPr/>
        </p:nvGrpSpPr>
        <p:grpSpPr>
          <a:xfrm>
            <a:off x="3268605" y="3649809"/>
            <a:ext cx="1127207" cy="674789"/>
            <a:chOff x="1021209" y="4218960"/>
            <a:chExt cx="1159673" cy="674789"/>
          </a:xfrm>
        </p:grpSpPr>
        <p:sp>
          <p:nvSpPr>
            <p:cNvPr id="432" name="r"/>
            <p:cNvSpPr>
              <a:spLocks noChangeArrowheads="1"/>
            </p:cNvSpPr>
            <p:nvPr/>
          </p:nvSpPr>
          <p:spPr bwMode="auto">
            <a:xfrm>
              <a:off x="1021209" y="4218960"/>
              <a:ext cx="1159673" cy="2186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lIns="79361" tIns="39683" rIns="79361" bIns="39683" rtlCol="0">
              <a:spAutoFit/>
            </a:bodyPr>
            <a:lstStyle/>
            <a:p>
              <a:pPr algn="ctr" defTabSz="1058191"/>
              <a:r>
                <a:rPr lang="ru-RU" altLang="ru-RU" sz="9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Татищевский</a:t>
              </a:r>
              <a:r>
                <a:rPr lang="ru-RU" alt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р-н</a:t>
              </a:r>
              <a:endParaRPr lang="ru-RU" alt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3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1502,9/108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4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11817/30100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5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436" name="os"/>
            <p:cNvSpPr txBox="1"/>
            <p:nvPr/>
          </p:nvSpPr>
          <p:spPr bwMode="auto">
            <a:xfrm>
              <a:off x="1133905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v"/>
            <p:cNvSpPr txBox="1"/>
            <p:nvPr/>
          </p:nvSpPr>
          <p:spPr bwMode="auto">
            <a:xfrm>
              <a:off x="1518848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5" name="Петровский"/>
          <p:cNvGrpSpPr/>
          <p:nvPr/>
        </p:nvGrpSpPr>
        <p:grpSpPr>
          <a:xfrm>
            <a:off x="3000470" y="1723184"/>
            <a:ext cx="1019805" cy="674941"/>
            <a:chOff x="1101227" y="4218808"/>
            <a:chExt cx="1049178" cy="674941"/>
          </a:xfrm>
        </p:grpSpPr>
        <p:sp>
          <p:nvSpPr>
            <p:cNvPr id="376" name="r"/>
            <p:cNvSpPr>
              <a:spLocks noChangeArrowheads="1"/>
            </p:cNvSpPr>
            <p:nvPr/>
          </p:nvSpPr>
          <p:spPr bwMode="auto">
            <a:xfrm>
              <a:off x="1101227" y="4218808"/>
              <a:ext cx="1049178" cy="2186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lIns="79361" tIns="39683" rIns="79361" bIns="39683" rtlCol="0">
              <a:spAutoFit/>
            </a:bodyPr>
            <a:lstStyle/>
            <a:p>
              <a:pPr algn="ctr" defTabSz="1058191"/>
              <a:r>
                <a:rPr lang="ru-RU" alt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Петровский р-н</a:t>
              </a:r>
              <a:endParaRPr lang="ru-RU" alt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7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1076/9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8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13489/39598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9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380" name="os"/>
            <p:cNvSpPr txBox="1"/>
            <p:nvPr/>
          </p:nvSpPr>
          <p:spPr bwMode="auto">
            <a:xfrm>
              <a:off x="1153508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v"/>
            <p:cNvSpPr txBox="1"/>
            <p:nvPr/>
          </p:nvSpPr>
          <p:spPr bwMode="auto">
            <a:xfrm>
              <a:off x="1538443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0" name="Н.Бурасский"/>
          <p:cNvGrpSpPr/>
          <p:nvPr/>
        </p:nvGrpSpPr>
        <p:grpSpPr>
          <a:xfrm>
            <a:off x="4442005" y="3067250"/>
            <a:ext cx="1132271" cy="693839"/>
            <a:chOff x="1092467" y="4199910"/>
            <a:chExt cx="1018709" cy="693839"/>
          </a:xfrm>
        </p:grpSpPr>
        <p:sp>
          <p:nvSpPr>
            <p:cNvPr id="341" name="r"/>
            <p:cNvSpPr>
              <a:spLocks noChangeArrowheads="1"/>
            </p:cNvSpPr>
            <p:nvPr/>
          </p:nvSpPr>
          <p:spPr bwMode="auto">
            <a:xfrm>
              <a:off x="1092467" y="4199910"/>
              <a:ext cx="1018709" cy="2186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lIns="79361" tIns="39683" rIns="79361" bIns="39683" rtlCol="0">
              <a:spAutoFit/>
            </a:bodyPr>
            <a:lstStyle/>
            <a:p>
              <a:pPr algn="ctr" defTabSz="1058191"/>
              <a:r>
                <a:rPr lang="ru-RU" altLang="ru-RU" sz="9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Н.Бурасский</a:t>
              </a:r>
              <a:r>
                <a:rPr lang="ru-RU" alt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р-н</a:t>
              </a:r>
              <a:endParaRPr lang="ru-RU" alt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2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783/21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3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7615/15241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4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345" name="os"/>
            <p:cNvSpPr txBox="1"/>
            <p:nvPr/>
          </p:nvSpPr>
          <p:spPr bwMode="auto">
            <a:xfrm>
              <a:off x="1166917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v"/>
            <p:cNvSpPr txBox="1"/>
            <p:nvPr/>
          </p:nvSpPr>
          <p:spPr bwMode="auto">
            <a:xfrm>
              <a:off x="1551856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6" name="МО г. Саратов"/>
          <p:cNvGrpSpPr/>
          <p:nvPr/>
        </p:nvGrpSpPr>
        <p:grpSpPr>
          <a:xfrm>
            <a:off x="4340599" y="3878772"/>
            <a:ext cx="946458" cy="693838"/>
            <a:chOff x="1130067" y="4199911"/>
            <a:chExt cx="973719" cy="693838"/>
          </a:xfrm>
        </p:grpSpPr>
        <p:sp>
          <p:nvSpPr>
            <p:cNvPr id="327" name="r"/>
            <p:cNvSpPr>
              <a:spLocks noChangeArrowheads="1"/>
            </p:cNvSpPr>
            <p:nvPr/>
          </p:nvSpPr>
          <p:spPr bwMode="auto">
            <a:xfrm>
              <a:off x="1130067" y="4199911"/>
              <a:ext cx="973719" cy="2186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lIns="79361" tIns="39683" rIns="79361" bIns="39683" rtlCol="0">
              <a:spAutoFit/>
            </a:bodyPr>
            <a:lstStyle/>
            <a:p>
              <a:pPr algn="ctr" defTabSz="1058191"/>
              <a:r>
                <a:rPr lang="ru-RU" alt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 г. Саратов</a:t>
              </a:r>
            </a:p>
          </p:txBody>
        </p:sp>
        <p:sp>
          <p:nvSpPr>
            <p:cNvPr id="328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787,11/220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9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55 251/891900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0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331" name="os"/>
            <p:cNvSpPr txBox="1"/>
            <p:nvPr/>
          </p:nvSpPr>
          <p:spPr bwMode="auto">
            <a:xfrm>
              <a:off x="1182899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2" name="v"/>
            <p:cNvSpPr txBox="1"/>
            <p:nvPr/>
          </p:nvSpPr>
          <p:spPr bwMode="auto">
            <a:xfrm>
              <a:off x="1567844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5" name="Лысогорский"/>
          <p:cNvGrpSpPr/>
          <p:nvPr/>
        </p:nvGrpSpPr>
        <p:grpSpPr>
          <a:xfrm>
            <a:off x="2389494" y="4484141"/>
            <a:ext cx="1093410" cy="693838"/>
            <a:chOff x="1048012" y="4199911"/>
            <a:chExt cx="1093410" cy="693838"/>
          </a:xfrm>
        </p:grpSpPr>
        <p:sp>
          <p:nvSpPr>
            <p:cNvPr id="306" name="r"/>
            <p:cNvSpPr>
              <a:spLocks noChangeArrowheads="1"/>
            </p:cNvSpPr>
            <p:nvPr/>
          </p:nvSpPr>
          <p:spPr bwMode="auto">
            <a:xfrm>
              <a:off x="1048012" y="4199911"/>
              <a:ext cx="1093410" cy="2186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lIns="79361" tIns="39683" rIns="79361" bIns="39683" rtlCol="0">
              <a:spAutoFit/>
            </a:bodyPr>
            <a:lstStyle/>
            <a:p>
              <a:pPr algn="ctr" defTabSz="1058191"/>
              <a:r>
                <a:rPr lang="ru-RU" altLang="ru-RU" sz="9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Лысогорский</a:t>
              </a:r>
              <a:r>
                <a:rPr lang="ru-RU" alt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р-н</a:t>
              </a:r>
            </a:p>
          </p:txBody>
        </p:sp>
        <p:sp>
          <p:nvSpPr>
            <p:cNvPr id="307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1372/300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8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7371/17787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9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310" name="os"/>
            <p:cNvSpPr txBox="1"/>
            <p:nvPr/>
          </p:nvSpPr>
          <p:spPr bwMode="auto">
            <a:xfrm>
              <a:off x="1150760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v"/>
            <p:cNvSpPr txBox="1"/>
            <p:nvPr/>
          </p:nvSpPr>
          <p:spPr bwMode="auto">
            <a:xfrm>
              <a:off x="1535703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4" name="Красноармейский"/>
          <p:cNvGrpSpPr/>
          <p:nvPr/>
        </p:nvGrpSpPr>
        <p:grpSpPr>
          <a:xfrm>
            <a:off x="3265592" y="5355879"/>
            <a:ext cx="1337386" cy="675203"/>
            <a:chOff x="957859" y="4218546"/>
            <a:chExt cx="1337386" cy="675203"/>
          </a:xfrm>
        </p:grpSpPr>
        <p:sp>
          <p:nvSpPr>
            <p:cNvPr id="285" name="r"/>
            <p:cNvSpPr>
              <a:spLocks noChangeArrowheads="1"/>
            </p:cNvSpPr>
            <p:nvPr/>
          </p:nvSpPr>
          <p:spPr bwMode="auto">
            <a:xfrm>
              <a:off x="957859" y="4218546"/>
              <a:ext cx="1337386" cy="2186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lIns="79361" tIns="39683" rIns="79361" bIns="39683" rtlCol="0">
              <a:spAutoFit/>
            </a:bodyPr>
            <a:lstStyle/>
            <a:p>
              <a:pPr algn="ctr" defTabSz="1058191"/>
              <a:r>
                <a:rPr lang="ru-RU" altLang="ru-RU" sz="9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Красноармейский р-н</a:t>
              </a:r>
            </a:p>
          </p:txBody>
        </p:sp>
        <p:sp>
          <p:nvSpPr>
            <p:cNvPr id="286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1502/19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25695/42920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8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289" name="os"/>
            <p:cNvSpPr txBox="1"/>
            <p:nvPr/>
          </p:nvSpPr>
          <p:spPr bwMode="auto">
            <a:xfrm>
              <a:off x="1179335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v"/>
            <p:cNvSpPr txBox="1"/>
            <p:nvPr/>
          </p:nvSpPr>
          <p:spPr bwMode="auto">
            <a:xfrm>
              <a:off x="1564278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2" name="Балтайский"/>
          <p:cNvGrpSpPr/>
          <p:nvPr/>
        </p:nvGrpSpPr>
        <p:grpSpPr>
          <a:xfrm>
            <a:off x="5445543" y="1636744"/>
            <a:ext cx="1009071" cy="693839"/>
            <a:chOff x="1123398" y="4199910"/>
            <a:chExt cx="1009071" cy="693839"/>
          </a:xfrm>
        </p:grpSpPr>
        <p:sp>
          <p:nvSpPr>
            <p:cNvPr id="163" name="r"/>
            <p:cNvSpPr>
              <a:spLocks noChangeArrowheads="1"/>
            </p:cNvSpPr>
            <p:nvPr/>
          </p:nvSpPr>
          <p:spPr bwMode="auto">
            <a:xfrm>
              <a:off x="1123398" y="4199910"/>
              <a:ext cx="1009071" cy="227057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lIns="79361" tIns="39683" rIns="79361" bIns="39683" rtlCol="0">
              <a:spAutoFit/>
            </a:bodyPr>
            <a:lstStyle/>
            <a:p>
              <a:pPr algn="ctr" defTabSz="1058191"/>
              <a:r>
                <a:rPr lang="ru-RU" altLang="ru-RU" sz="9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Балтайский</a:t>
              </a:r>
              <a:r>
                <a:rPr lang="ru-RU" alt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р-н</a:t>
              </a:r>
              <a:endParaRPr lang="ru-RU" alt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450/4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4598/10920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167" name="os"/>
            <p:cNvSpPr txBox="1"/>
            <p:nvPr/>
          </p:nvSpPr>
          <p:spPr bwMode="auto">
            <a:xfrm>
              <a:off x="1179335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v"/>
            <p:cNvSpPr txBox="1"/>
            <p:nvPr/>
          </p:nvSpPr>
          <p:spPr bwMode="auto">
            <a:xfrm>
              <a:off x="1564278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1" name="Базарно-Карабулакский"/>
          <p:cNvGrpSpPr/>
          <p:nvPr/>
        </p:nvGrpSpPr>
        <p:grpSpPr>
          <a:xfrm>
            <a:off x="4056254" y="1302457"/>
            <a:ext cx="1649257" cy="703230"/>
            <a:chOff x="872351" y="4190519"/>
            <a:chExt cx="1649257" cy="703230"/>
          </a:xfrm>
        </p:grpSpPr>
        <p:sp>
          <p:nvSpPr>
            <p:cNvPr id="142" name="r"/>
            <p:cNvSpPr>
              <a:spLocks noChangeArrowheads="1"/>
            </p:cNvSpPr>
            <p:nvPr/>
          </p:nvSpPr>
          <p:spPr bwMode="auto">
            <a:xfrm>
              <a:off x="872351" y="4190519"/>
              <a:ext cx="1649257" cy="226445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lIns="79361" tIns="39683" rIns="79361" bIns="39683" rtlCol="0">
              <a:spAutoFit/>
            </a:bodyPr>
            <a:lstStyle/>
            <a:p>
              <a:pPr algn="ctr" defTabSz="1058191"/>
              <a:r>
                <a:rPr lang="ru-RU" alt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Базарно-</a:t>
              </a:r>
              <a:r>
                <a:rPr lang="ru-RU" altLang="ru-RU" sz="9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Карабулакский</a:t>
              </a:r>
              <a:r>
                <a:rPr lang="ru-RU" alt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р-н</a:t>
              </a:r>
              <a:endParaRPr lang="ru-RU" alt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1062,8/231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17732/27219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146" name="os"/>
            <p:cNvSpPr txBox="1"/>
            <p:nvPr/>
          </p:nvSpPr>
          <p:spPr bwMode="auto">
            <a:xfrm>
              <a:off x="1169810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v"/>
            <p:cNvSpPr txBox="1"/>
            <p:nvPr/>
          </p:nvSpPr>
          <p:spPr bwMode="auto">
            <a:xfrm>
              <a:off x="1554753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Аткарский"/>
          <p:cNvGrpSpPr/>
          <p:nvPr/>
        </p:nvGrpSpPr>
        <p:grpSpPr>
          <a:xfrm>
            <a:off x="2266756" y="3042008"/>
            <a:ext cx="985308" cy="693838"/>
            <a:chOff x="1100514" y="4199911"/>
            <a:chExt cx="985308" cy="693838"/>
          </a:xfrm>
        </p:grpSpPr>
        <p:sp>
          <p:nvSpPr>
            <p:cNvPr id="112" name="r"/>
            <p:cNvSpPr>
              <a:spLocks noChangeArrowheads="1"/>
            </p:cNvSpPr>
            <p:nvPr/>
          </p:nvSpPr>
          <p:spPr bwMode="auto">
            <a:xfrm>
              <a:off x="1100514" y="4199911"/>
              <a:ext cx="985308" cy="2186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lIns="79361" tIns="39683" rIns="79361" bIns="39683" rtlCol="0">
              <a:spAutoFit/>
            </a:bodyPr>
            <a:lstStyle/>
            <a:p>
              <a:pPr algn="ctr" defTabSz="1058191"/>
              <a:r>
                <a:rPr lang="ru-RU" altLang="ru-RU" sz="9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Аткарский</a:t>
              </a:r>
              <a:r>
                <a:rPr lang="ru-RU" alt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р-н</a:t>
              </a:r>
              <a:endParaRPr lang="ru-RU" alt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1079/204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14188/33991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116" name="os"/>
            <p:cNvSpPr txBox="1"/>
            <p:nvPr/>
          </p:nvSpPr>
          <p:spPr bwMode="auto">
            <a:xfrm>
              <a:off x="1160285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v"/>
            <p:cNvSpPr txBox="1"/>
            <p:nvPr/>
          </p:nvSpPr>
          <p:spPr bwMode="auto">
            <a:xfrm>
              <a:off x="1545228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3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749300"/>
            <a:ext cx="12217400" cy="6108700"/>
          </a:xfrm>
          <a:prstGeom prst="rect">
            <a:avLst/>
          </a:prstGeom>
        </p:spPr>
      </p:pic>
      <p:pic>
        <p:nvPicPr>
          <p:cNvPr id="1026" name="Picture 2" descr="Z:\масшта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65" y="6226684"/>
            <a:ext cx="1370930" cy="1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9878618" y="1936627"/>
            <a:ext cx="2520000" cy="3310888"/>
            <a:chOff x="9930380" y="2144374"/>
            <a:chExt cx="2520000" cy="3310888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9930380" y="2144374"/>
              <a:ext cx="2520000" cy="3310888"/>
              <a:chOff x="7710773" y="4497156"/>
              <a:chExt cx="3043098" cy="3813012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7710773" y="4497156"/>
                <a:ext cx="3043098" cy="3813012"/>
                <a:chOff x="6849104" y="4111528"/>
                <a:chExt cx="2706167" cy="2815267"/>
              </a:xfrm>
            </p:grpSpPr>
            <p:sp>
              <p:nvSpPr>
                <p:cNvPr id="15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213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2" name="Группа 151"/>
                <p:cNvGrpSpPr/>
                <p:nvPr/>
              </p:nvGrpSpPr>
              <p:grpSpPr>
                <a:xfrm>
                  <a:off x="6849104" y="4111528"/>
                  <a:ext cx="2706167" cy="2815267"/>
                  <a:chOff x="9345962" y="1615203"/>
                  <a:chExt cx="3096695" cy="5351051"/>
                </a:xfrm>
              </p:grpSpPr>
              <p:grpSp>
                <p:nvGrpSpPr>
                  <p:cNvPr id="157" name="Группа 1145"/>
                  <p:cNvGrpSpPr/>
                  <p:nvPr/>
                </p:nvGrpSpPr>
                <p:grpSpPr>
                  <a:xfrm>
                    <a:off x="9345962" y="1615203"/>
                    <a:ext cx="3096695" cy="5351051"/>
                    <a:chOff x="6714445" y="3760183"/>
                    <a:chExt cx="2522016" cy="3170706"/>
                  </a:xfrm>
                </p:grpSpPr>
                <p:sp>
                  <p:nvSpPr>
                    <p:cNvPr id="16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4" y="3760183"/>
                      <a:ext cx="2216673" cy="31707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55862" y="5746254"/>
                      <a:ext cx="1833906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прогноз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10"/>
                      <a:ext cx="1609849" cy="2936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2" name="TextBox 10"/>
                    <p:cNvSpPr txBox="1"/>
                    <p:nvPr/>
                  </p:nvSpPr>
                  <p:spPr>
                    <a:xfrm>
                      <a:off x="6714445" y="6681261"/>
                      <a:ext cx="591514" cy="1915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algn="ctr"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 algn="l" defTabSz="912321">
                        <a:defRPr/>
                      </a:pPr>
                      <a:r>
                        <a:rPr lang="ru-RU" dirty="0" smtClean="0">
                          <a:solidFill>
                            <a:prstClr val="black"/>
                          </a:solidFill>
                        </a:rPr>
                        <a:t>Город</a:t>
                      </a:r>
                      <a:endParaRPr lang="ru-RU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73" name="Полилиния 172"/>
                    <p:cNvSpPr/>
                    <p:nvPr/>
                  </p:nvSpPr>
                  <p:spPr>
                    <a:xfrm>
                      <a:off x="6845734" y="5799052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4" name="Прямоугольник 173"/>
                    <p:cNvSpPr/>
                    <p:nvPr/>
                  </p:nvSpPr>
                  <p:spPr>
                    <a:xfrm>
                      <a:off x="6821544" y="6110531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r>
                        <a:rPr lang="ru-RU" sz="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321/19</a:t>
                      </a:r>
                      <a:endPara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0207" y="6643464"/>
                      <a:ext cx="2236254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32500" y="4525501"/>
                      <a:ext cx="1896493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6006" y="6011635"/>
                      <a:ext cx="1898652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lvl1pPr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71612" y="4115910"/>
                      <a:ext cx="1518155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8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порывы ветра, м/с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64" name="Скругленный прямоугольник 163"/>
                  <p:cNvSpPr/>
                  <p:nvPr/>
                </p:nvSpPr>
                <p:spPr>
                  <a:xfrm>
                    <a:off x="9588713" y="621469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6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98779" y="6083542"/>
                    <a:ext cx="2488285" cy="6283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- износ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66" name="Прямоугольник 165"/>
                  <p:cNvSpPr/>
                  <p:nvPr/>
                </p:nvSpPr>
                <p:spPr>
                  <a:xfrm>
                    <a:off x="9468305" y="5946999"/>
                    <a:ext cx="658385" cy="19783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/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90647" y="5834505"/>
                    <a:ext cx="2424535" cy="4575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15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178660" y="5371639"/>
                  <a:ext cx="2169498" cy="371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5" tIns="63994" rIns="127985" bIns="63994">
                  <a:spAutoFit/>
                </a:bodyPr>
                <a:lstStyle>
                  <a:defPPr>
                    <a:defRPr lang="ru-RU"/>
                  </a:defPPr>
                  <a:lvl1pPr defTabSz="1279525">
                    <a:defRPr sz="800" b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defTabSz="1279525">
                    <a:defRPr sz="2000" b="1"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ru-RU" altLang="ru-RU" sz="1000" dirty="0"/>
                    <a:t>- 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количество </a:t>
                  </a:r>
                  <a:r>
                    <a:rPr lang="ru-RU" altLang="ru-RU" sz="1000" dirty="0" smtClean="0">
                      <a:latin typeface="Arial" panose="020B0604020202020204" pitchFamily="34" charset="0"/>
                    </a:rPr>
                    <a:t>осадков (УГМС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), мм</a:t>
                  </a:r>
                </a:p>
              </p:txBody>
            </p:sp>
            <p:sp>
              <p:nvSpPr>
                <p:cNvPr id="154" name="TextBox 23"/>
                <p:cNvSpPr txBox="1"/>
                <p:nvPr/>
              </p:nvSpPr>
              <p:spPr>
                <a:xfrm>
                  <a:off x="6949531" y="5401416"/>
                  <a:ext cx="383894" cy="254429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 smtClean="0">
                      <a:solidFill>
                        <a:prstClr val="black"/>
                      </a:solidFill>
                    </a:rPr>
                    <a:t>17</a:t>
                  </a:r>
                  <a:endParaRPr lang="ru-RU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TextBox 23"/>
                <p:cNvSpPr txBox="1"/>
                <p:nvPr/>
              </p:nvSpPr>
              <p:spPr>
                <a:xfrm>
                  <a:off x="6945125" y="5661822"/>
                  <a:ext cx="372305" cy="254429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>
                      <a:solidFill>
                        <a:prstClr val="black"/>
                      </a:solidFill>
                    </a:rPr>
                    <a:t>3</a:t>
                  </a:r>
                </a:p>
              </p:txBody>
            </p:sp>
            <p:sp>
              <p:nvSpPr>
                <p:cNvPr id="15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201945" y="5651919"/>
                  <a:ext cx="2106226" cy="213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-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порывы ветра (УГМС), м/с</a:t>
                  </a:r>
                </a:p>
              </p:txBody>
            </p:sp>
          </p:grpSp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671" y="5053465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975" y="2401129"/>
              <a:ext cx="2019683" cy="195047"/>
            </a:xfrm>
            <a:prstGeom prst="rect">
              <a:avLst/>
            </a:prstGeom>
          </p:spPr>
        </p:pic>
      </p:grpSp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10151817" y="1935925"/>
            <a:ext cx="1757379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  <a:endParaRPr lang="ru-RU" altLang="ru-RU" sz="1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_Main"/>
          <p:cNvSpPr/>
          <p:nvPr/>
        </p:nvSpPr>
        <p:spPr bwMode="auto">
          <a:xfrm>
            <a:off x="1" y="22"/>
            <a:ext cx="12171578" cy="739746"/>
          </a:xfrm>
          <a:prstGeom prst="rect">
            <a:avLst/>
          </a:prstGeom>
          <a:solidFill>
            <a:srgbClr val="204D84"/>
          </a:solidFill>
          <a:ln w="25400" algn="ctr">
            <a:solidFill>
              <a:srgbClr val="204D84"/>
            </a:solidFill>
            <a:miter lim="800000"/>
            <a:headEnd/>
            <a:tailEnd/>
          </a:ln>
        </p:spPr>
        <p:txBody>
          <a:bodyPr lIns="69334" tIns="34666" rIns="69334" bIns="34666" anchor="ctr"/>
          <a:lstStyle/>
          <a:p>
            <a:pPr algn="ctr"/>
            <a:r>
              <a:rPr lang="ru-RU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 ПО ПОРЫВАМ ВЕТРА
НА ТЕРРИТОРИИ САРАТОВСКОЙ ОБЛАСТИ 
(РИСК НАРУШЕНИЯ ЭЛЕКТРОСНАБЖЕНИЯ НА 04.12.2023)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odpis"/>
          <p:cNvSpPr txBox="1">
            <a:spLocks noChangeArrowheads="1"/>
          </p:cNvSpPr>
          <p:nvPr/>
        </p:nvSpPr>
        <p:spPr bwMode="auto">
          <a:xfrm>
            <a:off x="10492279" y="6320979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6018" tIns="0" rIns="26018" bIns="0" anchor="ctr">
            <a:spAutoFit/>
          </a:bodyPr>
          <a:lstStyle>
            <a:defPPr>
              <a:defRPr lang="ru-RU"/>
            </a:defPPr>
            <a:lvl1pPr defTabSz="1727711">
              <a:spcBef>
                <a:spcPct val="0"/>
              </a:spcBef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ГУ МЧС России по Саратовской обл.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АРМ №9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14:00  03.12.2023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Исп. Киселева И.Д. 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тел. 3666-7502</a:t>
            </a: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4616510" y="3497394"/>
            <a:ext cx="799289" cy="2376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498" tIns="26250" rIns="52498" bIns="2625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Татищево</a:t>
            </a:r>
            <a:endParaRPr lang="ru-RU" alt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Аткарский"/>
          <p:cNvGrpSpPr/>
          <p:nvPr/>
        </p:nvGrpSpPr>
        <p:grpSpPr>
          <a:xfrm>
            <a:off x="548952" y="1283808"/>
            <a:ext cx="897038" cy="488047"/>
            <a:chOff x="1168399" y="4405702"/>
            <a:chExt cx="897038" cy="488047"/>
          </a:xfrm>
        </p:grpSpPr>
        <p:sp>
          <p:nvSpPr>
            <p:cNvPr id="46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1502,9/108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11817/30100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52" name="os"/>
            <p:cNvSpPr txBox="1"/>
            <p:nvPr/>
          </p:nvSpPr>
          <p:spPr bwMode="auto">
            <a:xfrm>
              <a:off x="1182510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v"/>
            <p:cNvSpPr txBox="1"/>
            <p:nvPr/>
          </p:nvSpPr>
          <p:spPr bwMode="auto">
            <a:xfrm>
              <a:off x="1567453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39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749300"/>
            <a:ext cx="12217400" cy="6108700"/>
          </a:xfrm>
          <a:prstGeom prst="rect">
            <a:avLst/>
          </a:prstGeom>
        </p:spPr>
      </p:pic>
      <p:pic>
        <p:nvPicPr>
          <p:cNvPr id="1026" name="Picture 2" descr="Z:\масшта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65" y="6226684"/>
            <a:ext cx="1370930" cy="1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" name="Text Box 182"/>
          <p:cNvSpPr txBox="1">
            <a:spLocks noChangeArrowheads="1"/>
          </p:cNvSpPr>
          <p:nvPr/>
        </p:nvSpPr>
        <p:spPr bwMode="auto">
          <a:xfrm>
            <a:off x="4671543" y="3497394"/>
            <a:ext cx="689131" cy="2376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498" tIns="26250" rIns="52498" bIns="2625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Аткарск</a:t>
            </a:r>
            <a:endParaRPr lang="ru-RU" alt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9878618" y="1936627"/>
            <a:ext cx="2520000" cy="3310888"/>
            <a:chOff x="9930380" y="2144374"/>
            <a:chExt cx="2520000" cy="3310888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9930380" y="2144374"/>
              <a:ext cx="2520000" cy="3310888"/>
              <a:chOff x="7710773" y="4497156"/>
              <a:chExt cx="3043098" cy="3813012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7710773" y="4497156"/>
                <a:ext cx="3043098" cy="3813012"/>
                <a:chOff x="6849104" y="4111528"/>
                <a:chExt cx="2706167" cy="2815267"/>
              </a:xfrm>
            </p:grpSpPr>
            <p:sp>
              <p:nvSpPr>
                <p:cNvPr id="15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213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2" name="Группа 151"/>
                <p:cNvGrpSpPr/>
                <p:nvPr/>
              </p:nvGrpSpPr>
              <p:grpSpPr>
                <a:xfrm>
                  <a:off x="6849104" y="4111528"/>
                  <a:ext cx="2706167" cy="2815267"/>
                  <a:chOff x="9345962" y="1615203"/>
                  <a:chExt cx="3096695" cy="5351051"/>
                </a:xfrm>
              </p:grpSpPr>
              <p:grpSp>
                <p:nvGrpSpPr>
                  <p:cNvPr id="157" name="Группа 1145"/>
                  <p:cNvGrpSpPr/>
                  <p:nvPr/>
                </p:nvGrpSpPr>
                <p:grpSpPr>
                  <a:xfrm>
                    <a:off x="9345962" y="1615203"/>
                    <a:ext cx="3096695" cy="5351051"/>
                    <a:chOff x="6714445" y="3760183"/>
                    <a:chExt cx="2522016" cy="3170706"/>
                  </a:xfrm>
                </p:grpSpPr>
                <p:sp>
                  <p:nvSpPr>
                    <p:cNvPr id="16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4" y="3760183"/>
                      <a:ext cx="2216673" cy="31707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55862" y="5746254"/>
                      <a:ext cx="1833906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прогноз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10"/>
                      <a:ext cx="1609849" cy="2936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2" name="TextBox 10"/>
                    <p:cNvSpPr txBox="1"/>
                    <p:nvPr/>
                  </p:nvSpPr>
                  <p:spPr>
                    <a:xfrm>
                      <a:off x="6714445" y="6681261"/>
                      <a:ext cx="591514" cy="1915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algn="ctr"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 algn="l" defTabSz="912321">
                        <a:defRPr/>
                      </a:pPr>
                      <a:r>
                        <a:rPr lang="ru-RU" dirty="0" smtClean="0">
                          <a:solidFill>
                            <a:prstClr val="black"/>
                          </a:solidFill>
                        </a:rPr>
                        <a:t>Город</a:t>
                      </a:r>
                      <a:endParaRPr lang="ru-RU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73" name="Полилиния 172"/>
                    <p:cNvSpPr/>
                    <p:nvPr/>
                  </p:nvSpPr>
                  <p:spPr>
                    <a:xfrm>
                      <a:off x="6845734" y="5799052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4" name="Прямоугольник 173"/>
                    <p:cNvSpPr/>
                    <p:nvPr/>
                  </p:nvSpPr>
                  <p:spPr>
                    <a:xfrm>
                      <a:off x="6821544" y="6110531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r>
                        <a:rPr lang="ru-RU" sz="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321/19</a:t>
                      </a:r>
                      <a:endPara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0207" y="6643464"/>
                      <a:ext cx="2236254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32500" y="4525501"/>
                      <a:ext cx="1896493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6006" y="6011635"/>
                      <a:ext cx="1898652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lvl1pPr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71612" y="4115910"/>
                      <a:ext cx="1518155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8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порывы ветра, м/с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64" name="Скругленный прямоугольник 163"/>
                  <p:cNvSpPr/>
                  <p:nvPr/>
                </p:nvSpPr>
                <p:spPr>
                  <a:xfrm>
                    <a:off x="9588713" y="621469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6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98779" y="6083542"/>
                    <a:ext cx="2488285" cy="6283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- износ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66" name="Прямоугольник 165"/>
                  <p:cNvSpPr/>
                  <p:nvPr/>
                </p:nvSpPr>
                <p:spPr>
                  <a:xfrm>
                    <a:off x="9468305" y="5946999"/>
                    <a:ext cx="658385" cy="19783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/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90647" y="5834505"/>
                    <a:ext cx="2424535" cy="4575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15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178660" y="5371639"/>
                  <a:ext cx="2169498" cy="371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5" tIns="63994" rIns="127985" bIns="63994">
                  <a:spAutoFit/>
                </a:bodyPr>
                <a:lstStyle>
                  <a:defPPr>
                    <a:defRPr lang="ru-RU"/>
                  </a:defPPr>
                  <a:lvl1pPr defTabSz="1279525">
                    <a:defRPr sz="800" b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defTabSz="1279525">
                    <a:defRPr sz="2000" b="1"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ru-RU" altLang="ru-RU" sz="1000" dirty="0"/>
                    <a:t>- 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количество </a:t>
                  </a:r>
                  <a:r>
                    <a:rPr lang="ru-RU" altLang="ru-RU" sz="1000" dirty="0" smtClean="0">
                      <a:latin typeface="Arial" panose="020B0604020202020204" pitchFamily="34" charset="0"/>
                    </a:rPr>
                    <a:t>осадков (УГМС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), мм</a:t>
                  </a:r>
                </a:p>
              </p:txBody>
            </p:sp>
            <p:sp>
              <p:nvSpPr>
                <p:cNvPr id="154" name="TextBox 23"/>
                <p:cNvSpPr txBox="1"/>
                <p:nvPr/>
              </p:nvSpPr>
              <p:spPr>
                <a:xfrm>
                  <a:off x="6949531" y="5401416"/>
                  <a:ext cx="383894" cy="254429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 smtClean="0">
                      <a:solidFill>
                        <a:prstClr val="black"/>
                      </a:solidFill>
                    </a:rPr>
                    <a:t>17</a:t>
                  </a:r>
                  <a:endParaRPr lang="ru-RU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TextBox 23"/>
                <p:cNvSpPr txBox="1"/>
                <p:nvPr/>
              </p:nvSpPr>
              <p:spPr>
                <a:xfrm>
                  <a:off x="6945125" y="5661822"/>
                  <a:ext cx="372305" cy="254429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>
                      <a:solidFill>
                        <a:prstClr val="black"/>
                      </a:solidFill>
                    </a:rPr>
                    <a:t>3</a:t>
                  </a:r>
                </a:p>
              </p:txBody>
            </p:sp>
            <p:sp>
              <p:nvSpPr>
                <p:cNvPr id="15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201945" y="5651919"/>
                  <a:ext cx="2106226" cy="213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-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порывы ветра (УГМС), м/с</a:t>
                  </a:r>
                </a:p>
              </p:txBody>
            </p:sp>
          </p:grpSp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671" y="5053465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975" y="2401129"/>
              <a:ext cx="2019683" cy="195047"/>
            </a:xfrm>
            <a:prstGeom prst="rect">
              <a:avLst/>
            </a:prstGeom>
          </p:spPr>
        </p:pic>
      </p:grpSp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10151817" y="1935925"/>
            <a:ext cx="1757379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  <a:endParaRPr lang="ru-RU" altLang="ru-RU" sz="1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_Main"/>
          <p:cNvSpPr/>
          <p:nvPr/>
        </p:nvSpPr>
        <p:spPr bwMode="auto">
          <a:xfrm>
            <a:off x="1" y="22"/>
            <a:ext cx="12171578" cy="739746"/>
          </a:xfrm>
          <a:prstGeom prst="rect">
            <a:avLst/>
          </a:prstGeom>
          <a:solidFill>
            <a:srgbClr val="204D84"/>
          </a:solidFill>
          <a:ln w="25400" algn="ctr">
            <a:solidFill>
              <a:srgbClr val="204D84"/>
            </a:solidFill>
            <a:miter lim="800000"/>
            <a:headEnd/>
            <a:tailEnd/>
          </a:ln>
        </p:spPr>
        <p:txBody>
          <a:bodyPr lIns="69334" tIns="34666" rIns="69334" bIns="34666" anchor="ctr"/>
          <a:lstStyle/>
          <a:p>
            <a:pPr algn="ctr"/>
            <a:r>
              <a:rPr lang="ru-RU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 ПО ПОРЫВАМ ВЕТРА
НА ТЕРРИТОРИИ САРАТОВСКОЙ ОБЛАСТИ 
(РИСК НАРУШЕНИЯ ЭЛЕКТРОСНАБЖЕНИЯ НА 04.12.2023)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odpis"/>
          <p:cNvSpPr txBox="1">
            <a:spLocks noChangeArrowheads="1"/>
          </p:cNvSpPr>
          <p:nvPr/>
        </p:nvSpPr>
        <p:spPr bwMode="auto">
          <a:xfrm>
            <a:off x="10492279" y="6320979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6018" tIns="0" rIns="26018" bIns="0" anchor="ctr">
            <a:spAutoFit/>
          </a:bodyPr>
          <a:lstStyle>
            <a:defPPr>
              <a:defRPr lang="ru-RU"/>
            </a:defPPr>
            <a:lvl1pPr defTabSz="1727711">
              <a:spcBef>
                <a:spcPct val="0"/>
              </a:spcBef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ГУ МЧС России по Саратовской обл.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АРМ №9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14:00  03.12.2023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Исп. Киселева И.Д. 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тел. 3666-7502</a:t>
            </a:r>
            <a:endParaRPr lang="ru-RU" altLang="ru-RU" dirty="0">
              <a:solidFill>
                <a:prstClr val="black"/>
              </a:solidFill>
            </a:endParaRPr>
          </a:p>
        </p:txBody>
      </p:sp>
      <p:grpSp>
        <p:nvGrpSpPr>
          <p:cNvPr id="45" name="Аткарский"/>
          <p:cNvGrpSpPr/>
          <p:nvPr/>
        </p:nvGrpSpPr>
        <p:grpSpPr>
          <a:xfrm>
            <a:off x="548952" y="1283808"/>
            <a:ext cx="897038" cy="488047"/>
            <a:chOff x="1168399" y="4405702"/>
            <a:chExt cx="897038" cy="488047"/>
          </a:xfrm>
        </p:grpSpPr>
        <p:sp>
          <p:nvSpPr>
            <p:cNvPr id="47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1079/204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14188/33991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57" name="os"/>
            <p:cNvSpPr txBox="1"/>
            <p:nvPr/>
          </p:nvSpPr>
          <p:spPr bwMode="auto">
            <a:xfrm>
              <a:off x="1182510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v"/>
            <p:cNvSpPr txBox="1"/>
            <p:nvPr/>
          </p:nvSpPr>
          <p:spPr bwMode="auto">
            <a:xfrm>
              <a:off x="1567453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314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749300"/>
            <a:ext cx="12217400" cy="6108700"/>
          </a:xfrm>
          <a:prstGeom prst="rect">
            <a:avLst/>
          </a:prstGeom>
        </p:spPr>
      </p:pic>
      <p:pic>
        <p:nvPicPr>
          <p:cNvPr id="1026" name="Picture 2" descr="Z:\масшта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65" y="6226684"/>
            <a:ext cx="1370930" cy="1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9878618" y="1936627"/>
            <a:ext cx="2520000" cy="3310888"/>
            <a:chOff x="9930380" y="2144374"/>
            <a:chExt cx="2520000" cy="3310888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9930380" y="2144374"/>
              <a:ext cx="2520000" cy="3310888"/>
              <a:chOff x="7710773" y="4497156"/>
              <a:chExt cx="3043098" cy="3813012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7710773" y="4497156"/>
                <a:ext cx="3043098" cy="3813012"/>
                <a:chOff x="6849104" y="4111528"/>
                <a:chExt cx="2706167" cy="2815267"/>
              </a:xfrm>
            </p:grpSpPr>
            <p:sp>
              <p:nvSpPr>
                <p:cNvPr id="15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213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2" name="Группа 151"/>
                <p:cNvGrpSpPr/>
                <p:nvPr/>
              </p:nvGrpSpPr>
              <p:grpSpPr>
                <a:xfrm>
                  <a:off x="6849104" y="4111528"/>
                  <a:ext cx="2706167" cy="2815267"/>
                  <a:chOff x="9345962" y="1615203"/>
                  <a:chExt cx="3096695" cy="5351051"/>
                </a:xfrm>
              </p:grpSpPr>
              <p:grpSp>
                <p:nvGrpSpPr>
                  <p:cNvPr id="157" name="Группа 1145"/>
                  <p:cNvGrpSpPr/>
                  <p:nvPr/>
                </p:nvGrpSpPr>
                <p:grpSpPr>
                  <a:xfrm>
                    <a:off x="9345962" y="1615203"/>
                    <a:ext cx="3096695" cy="5351051"/>
                    <a:chOff x="6714445" y="3760183"/>
                    <a:chExt cx="2522016" cy="3170706"/>
                  </a:xfrm>
                </p:grpSpPr>
                <p:sp>
                  <p:nvSpPr>
                    <p:cNvPr id="16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4" y="3760183"/>
                      <a:ext cx="2216673" cy="31707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55862" y="5746254"/>
                      <a:ext cx="1833906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прогноз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10"/>
                      <a:ext cx="1609849" cy="2936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2" name="TextBox 10"/>
                    <p:cNvSpPr txBox="1"/>
                    <p:nvPr/>
                  </p:nvSpPr>
                  <p:spPr>
                    <a:xfrm>
                      <a:off x="6714445" y="6681261"/>
                      <a:ext cx="591514" cy="1915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algn="ctr"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 algn="l" defTabSz="912321">
                        <a:defRPr/>
                      </a:pPr>
                      <a:r>
                        <a:rPr lang="ru-RU" dirty="0" smtClean="0">
                          <a:solidFill>
                            <a:prstClr val="black"/>
                          </a:solidFill>
                        </a:rPr>
                        <a:t>Город</a:t>
                      </a:r>
                      <a:endParaRPr lang="ru-RU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73" name="Полилиния 172"/>
                    <p:cNvSpPr/>
                    <p:nvPr/>
                  </p:nvSpPr>
                  <p:spPr>
                    <a:xfrm>
                      <a:off x="6845734" y="5799052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4" name="Прямоугольник 173"/>
                    <p:cNvSpPr/>
                    <p:nvPr/>
                  </p:nvSpPr>
                  <p:spPr>
                    <a:xfrm>
                      <a:off x="6821544" y="6110531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r>
                        <a:rPr lang="ru-RU" sz="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321/19</a:t>
                      </a:r>
                      <a:endPara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0207" y="6643464"/>
                      <a:ext cx="2236254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32500" y="4525501"/>
                      <a:ext cx="1896493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6006" y="6011635"/>
                      <a:ext cx="1898652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lvl1pPr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71612" y="4115910"/>
                      <a:ext cx="1518155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8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порывы ветра, м/с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64" name="Скругленный прямоугольник 163"/>
                  <p:cNvSpPr/>
                  <p:nvPr/>
                </p:nvSpPr>
                <p:spPr>
                  <a:xfrm>
                    <a:off x="9588713" y="621469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6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98779" y="6083542"/>
                    <a:ext cx="2488285" cy="6283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- износ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66" name="Прямоугольник 165"/>
                  <p:cNvSpPr/>
                  <p:nvPr/>
                </p:nvSpPr>
                <p:spPr>
                  <a:xfrm>
                    <a:off x="9468305" y="5946999"/>
                    <a:ext cx="658385" cy="19783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/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90647" y="5834505"/>
                    <a:ext cx="2424535" cy="4575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15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178660" y="5371639"/>
                  <a:ext cx="2169498" cy="371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5" tIns="63994" rIns="127985" bIns="63994">
                  <a:spAutoFit/>
                </a:bodyPr>
                <a:lstStyle>
                  <a:defPPr>
                    <a:defRPr lang="ru-RU"/>
                  </a:defPPr>
                  <a:lvl1pPr defTabSz="1279525">
                    <a:defRPr sz="800" b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defTabSz="1279525">
                    <a:defRPr sz="2000" b="1"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ru-RU" altLang="ru-RU" sz="1000" dirty="0"/>
                    <a:t>- 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количество </a:t>
                  </a:r>
                  <a:r>
                    <a:rPr lang="ru-RU" altLang="ru-RU" sz="1000" dirty="0" smtClean="0">
                      <a:latin typeface="Arial" panose="020B0604020202020204" pitchFamily="34" charset="0"/>
                    </a:rPr>
                    <a:t>осадков (УГМС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), мм</a:t>
                  </a:r>
                </a:p>
              </p:txBody>
            </p:sp>
            <p:sp>
              <p:nvSpPr>
                <p:cNvPr id="154" name="TextBox 23"/>
                <p:cNvSpPr txBox="1"/>
                <p:nvPr/>
              </p:nvSpPr>
              <p:spPr>
                <a:xfrm>
                  <a:off x="6949531" y="5401416"/>
                  <a:ext cx="383894" cy="254429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 smtClean="0">
                      <a:solidFill>
                        <a:prstClr val="black"/>
                      </a:solidFill>
                    </a:rPr>
                    <a:t>17</a:t>
                  </a:r>
                  <a:endParaRPr lang="ru-RU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TextBox 23"/>
                <p:cNvSpPr txBox="1"/>
                <p:nvPr/>
              </p:nvSpPr>
              <p:spPr>
                <a:xfrm>
                  <a:off x="6945125" y="5661822"/>
                  <a:ext cx="372305" cy="254429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>
                      <a:solidFill>
                        <a:prstClr val="black"/>
                      </a:solidFill>
                    </a:rPr>
                    <a:t>3</a:t>
                  </a:r>
                </a:p>
              </p:txBody>
            </p:sp>
            <p:sp>
              <p:nvSpPr>
                <p:cNvPr id="15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201945" y="5651919"/>
                  <a:ext cx="2106226" cy="213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-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порывы ветра (УГМС), м/с</a:t>
                  </a:r>
                </a:p>
              </p:txBody>
            </p:sp>
          </p:grpSp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671" y="5053465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975" y="2401129"/>
              <a:ext cx="2019683" cy="195047"/>
            </a:xfrm>
            <a:prstGeom prst="rect">
              <a:avLst/>
            </a:prstGeom>
          </p:spPr>
        </p:pic>
      </p:grpSp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10151817" y="1935925"/>
            <a:ext cx="1757379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  <a:endParaRPr lang="ru-RU" altLang="ru-RU" sz="1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_Main"/>
          <p:cNvSpPr/>
          <p:nvPr/>
        </p:nvSpPr>
        <p:spPr bwMode="auto">
          <a:xfrm>
            <a:off x="1" y="22"/>
            <a:ext cx="12171578" cy="739746"/>
          </a:xfrm>
          <a:prstGeom prst="rect">
            <a:avLst/>
          </a:prstGeom>
          <a:solidFill>
            <a:srgbClr val="204D84"/>
          </a:solidFill>
          <a:ln w="25400" algn="ctr">
            <a:solidFill>
              <a:srgbClr val="204D84"/>
            </a:solidFill>
            <a:miter lim="800000"/>
            <a:headEnd/>
            <a:tailEnd/>
          </a:ln>
        </p:spPr>
        <p:txBody>
          <a:bodyPr lIns="69334" tIns="34666" rIns="69334" bIns="34666" anchor="ctr"/>
          <a:lstStyle/>
          <a:p>
            <a:pPr algn="ctr"/>
            <a:r>
              <a:rPr lang="ru-RU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 ПО ПОРЫВАМ ВЕТРА
НА ТЕРРИТОРИИ САРАТОВСКОЙ ОБЛАСТИ 
(РИСК НАРУШЕНИЯ ЭЛЕКТРОСНАБЖЕНИЯ НА 04.12.2023)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odpis"/>
          <p:cNvSpPr txBox="1">
            <a:spLocks noChangeArrowheads="1"/>
          </p:cNvSpPr>
          <p:nvPr/>
        </p:nvSpPr>
        <p:spPr bwMode="auto">
          <a:xfrm>
            <a:off x="10492279" y="6320979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6018" tIns="0" rIns="26018" bIns="0" anchor="ctr">
            <a:spAutoFit/>
          </a:bodyPr>
          <a:lstStyle>
            <a:defPPr>
              <a:defRPr lang="ru-RU"/>
            </a:defPPr>
            <a:lvl1pPr defTabSz="1727711">
              <a:spcBef>
                <a:spcPct val="0"/>
              </a:spcBef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ГУ МЧС России по Саратовской обл.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АРМ №9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14:00  03.12.2023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Исп. Киселева И.Д. 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тел. 3666-7502</a:t>
            </a: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56" name="Text Box 182"/>
          <p:cNvSpPr txBox="1">
            <a:spLocks noChangeArrowheads="1"/>
          </p:cNvSpPr>
          <p:nvPr/>
        </p:nvSpPr>
        <p:spPr bwMode="auto">
          <a:xfrm>
            <a:off x="4221971" y="3497394"/>
            <a:ext cx="1588287" cy="2376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498" tIns="26250" rIns="52498" bIns="2625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Базарный Карабулак</a:t>
            </a:r>
            <a:endParaRPr lang="ru-RU" alt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Аткарский"/>
          <p:cNvGrpSpPr/>
          <p:nvPr/>
        </p:nvGrpSpPr>
        <p:grpSpPr>
          <a:xfrm>
            <a:off x="548952" y="1283808"/>
            <a:ext cx="897038" cy="488047"/>
            <a:chOff x="1168399" y="4405702"/>
            <a:chExt cx="897038" cy="488047"/>
          </a:xfrm>
        </p:grpSpPr>
        <p:sp>
          <p:nvSpPr>
            <p:cNvPr id="45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1062,8/231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17732/27219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53" name="os"/>
            <p:cNvSpPr txBox="1"/>
            <p:nvPr/>
          </p:nvSpPr>
          <p:spPr bwMode="auto">
            <a:xfrm>
              <a:off x="1182510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v"/>
            <p:cNvSpPr txBox="1"/>
            <p:nvPr/>
          </p:nvSpPr>
          <p:spPr bwMode="auto">
            <a:xfrm>
              <a:off x="1567453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82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749300"/>
            <a:ext cx="12217400" cy="6108700"/>
          </a:xfrm>
          <a:prstGeom prst="rect">
            <a:avLst/>
          </a:prstGeom>
        </p:spPr>
      </p:pic>
      <p:pic>
        <p:nvPicPr>
          <p:cNvPr id="1026" name="Picture 2" descr="Z:\масшта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65" y="6226684"/>
            <a:ext cx="1370930" cy="1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9878618" y="1936627"/>
            <a:ext cx="2520000" cy="3310888"/>
            <a:chOff x="9930380" y="2144374"/>
            <a:chExt cx="2520000" cy="3310888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9930380" y="2144374"/>
              <a:ext cx="2520000" cy="3310888"/>
              <a:chOff x="7710773" y="4497156"/>
              <a:chExt cx="3043098" cy="3813012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7710773" y="4497156"/>
                <a:ext cx="3043098" cy="3813012"/>
                <a:chOff x="6849104" y="4111528"/>
                <a:chExt cx="2706167" cy="2815267"/>
              </a:xfrm>
            </p:grpSpPr>
            <p:sp>
              <p:nvSpPr>
                <p:cNvPr id="15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213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2" name="Группа 151"/>
                <p:cNvGrpSpPr/>
                <p:nvPr/>
              </p:nvGrpSpPr>
              <p:grpSpPr>
                <a:xfrm>
                  <a:off x="6849104" y="4111528"/>
                  <a:ext cx="2706167" cy="2815267"/>
                  <a:chOff x="9345962" y="1615203"/>
                  <a:chExt cx="3096695" cy="5351051"/>
                </a:xfrm>
              </p:grpSpPr>
              <p:grpSp>
                <p:nvGrpSpPr>
                  <p:cNvPr id="157" name="Группа 1145"/>
                  <p:cNvGrpSpPr/>
                  <p:nvPr/>
                </p:nvGrpSpPr>
                <p:grpSpPr>
                  <a:xfrm>
                    <a:off x="9345962" y="1615203"/>
                    <a:ext cx="3096695" cy="5351051"/>
                    <a:chOff x="6714445" y="3760183"/>
                    <a:chExt cx="2522016" cy="3170706"/>
                  </a:xfrm>
                </p:grpSpPr>
                <p:sp>
                  <p:nvSpPr>
                    <p:cNvPr id="16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4" y="3760183"/>
                      <a:ext cx="2216673" cy="31707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55862" y="5746254"/>
                      <a:ext cx="1833906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прогноз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10"/>
                      <a:ext cx="1609849" cy="2936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2" name="TextBox 10"/>
                    <p:cNvSpPr txBox="1"/>
                    <p:nvPr/>
                  </p:nvSpPr>
                  <p:spPr>
                    <a:xfrm>
                      <a:off x="6714445" y="6681261"/>
                      <a:ext cx="591514" cy="1915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algn="ctr"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 algn="l" defTabSz="912321">
                        <a:defRPr/>
                      </a:pPr>
                      <a:r>
                        <a:rPr lang="ru-RU" dirty="0" smtClean="0">
                          <a:solidFill>
                            <a:prstClr val="black"/>
                          </a:solidFill>
                        </a:rPr>
                        <a:t>Город</a:t>
                      </a:r>
                      <a:endParaRPr lang="ru-RU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73" name="Полилиния 172"/>
                    <p:cNvSpPr/>
                    <p:nvPr/>
                  </p:nvSpPr>
                  <p:spPr>
                    <a:xfrm>
                      <a:off x="6845734" y="5799052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4" name="Прямоугольник 173"/>
                    <p:cNvSpPr/>
                    <p:nvPr/>
                  </p:nvSpPr>
                  <p:spPr>
                    <a:xfrm>
                      <a:off x="6821544" y="6110531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r>
                        <a:rPr lang="ru-RU" sz="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321/19</a:t>
                      </a:r>
                      <a:endPara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0207" y="6643464"/>
                      <a:ext cx="2236254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32500" y="4525501"/>
                      <a:ext cx="1896493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6006" y="6011635"/>
                      <a:ext cx="1898652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lvl1pPr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71612" y="4115910"/>
                      <a:ext cx="1518155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8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порывы ветра, м/с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64" name="Скругленный прямоугольник 163"/>
                  <p:cNvSpPr/>
                  <p:nvPr/>
                </p:nvSpPr>
                <p:spPr>
                  <a:xfrm>
                    <a:off x="9588713" y="621469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6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98779" y="6083542"/>
                    <a:ext cx="2488285" cy="6283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- износ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66" name="Прямоугольник 165"/>
                  <p:cNvSpPr/>
                  <p:nvPr/>
                </p:nvSpPr>
                <p:spPr>
                  <a:xfrm>
                    <a:off x="9468305" y="5946999"/>
                    <a:ext cx="658385" cy="19783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/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90647" y="5834505"/>
                    <a:ext cx="2424535" cy="4575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15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178660" y="5371639"/>
                  <a:ext cx="2169498" cy="371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5" tIns="63994" rIns="127985" bIns="63994">
                  <a:spAutoFit/>
                </a:bodyPr>
                <a:lstStyle>
                  <a:defPPr>
                    <a:defRPr lang="ru-RU"/>
                  </a:defPPr>
                  <a:lvl1pPr defTabSz="1279525">
                    <a:defRPr sz="800" b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defTabSz="1279525">
                    <a:defRPr sz="2000" b="1"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ru-RU" altLang="ru-RU" sz="1000" dirty="0"/>
                    <a:t>- 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количество </a:t>
                  </a:r>
                  <a:r>
                    <a:rPr lang="ru-RU" altLang="ru-RU" sz="1000" dirty="0" smtClean="0">
                      <a:latin typeface="Arial" panose="020B0604020202020204" pitchFamily="34" charset="0"/>
                    </a:rPr>
                    <a:t>осадков (УГМС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), мм</a:t>
                  </a:r>
                </a:p>
              </p:txBody>
            </p:sp>
            <p:sp>
              <p:nvSpPr>
                <p:cNvPr id="154" name="TextBox 23"/>
                <p:cNvSpPr txBox="1"/>
                <p:nvPr/>
              </p:nvSpPr>
              <p:spPr>
                <a:xfrm>
                  <a:off x="6949531" y="5401416"/>
                  <a:ext cx="383894" cy="254429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 smtClean="0">
                      <a:solidFill>
                        <a:prstClr val="black"/>
                      </a:solidFill>
                    </a:rPr>
                    <a:t>17</a:t>
                  </a:r>
                  <a:endParaRPr lang="ru-RU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TextBox 23"/>
                <p:cNvSpPr txBox="1"/>
                <p:nvPr/>
              </p:nvSpPr>
              <p:spPr>
                <a:xfrm>
                  <a:off x="6945125" y="5661822"/>
                  <a:ext cx="372305" cy="254429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>
                      <a:solidFill>
                        <a:prstClr val="black"/>
                      </a:solidFill>
                    </a:rPr>
                    <a:t>3</a:t>
                  </a:r>
                </a:p>
              </p:txBody>
            </p:sp>
            <p:sp>
              <p:nvSpPr>
                <p:cNvPr id="15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201945" y="5651919"/>
                  <a:ext cx="2106226" cy="213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-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порывы ветра (УГМС), м/с</a:t>
                  </a:r>
                </a:p>
              </p:txBody>
            </p:sp>
          </p:grpSp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671" y="5053465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975" y="2401129"/>
              <a:ext cx="2019683" cy="195047"/>
            </a:xfrm>
            <a:prstGeom prst="rect">
              <a:avLst/>
            </a:prstGeom>
          </p:spPr>
        </p:pic>
      </p:grpSp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10151817" y="1935925"/>
            <a:ext cx="1757379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  <a:endParaRPr lang="ru-RU" altLang="ru-RU" sz="1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_Main"/>
          <p:cNvSpPr/>
          <p:nvPr/>
        </p:nvSpPr>
        <p:spPr bwMode="auto">
          <a:xfrm>
            <a:off x="1" y="22"/>
            <a:ext cx="12171578" cy="739746"/>
          </a:xfrm>
          <a:prstGeom prst="rect">
            <a:avLst/>
          </a:prstGeom>
          <a:solidFill>
            <a:srgbClr val="204D84"/>
          </a:solidFill>
          <a:ln w="25400" algn="ctr">
            <a:solidFill>
              <a:srgbClr val="204D84"/>
            </a:solidFill>
            <a:miter lim="800000"/>
            <a:headEnd/>
            <a:tailEnd/>
          </a:ln>
        </p:spPr>
        <p:txBody>
          <a:bodyPr lIns="69334" tIns="34666" rIns="69334" bIns="34666" anchor="ctr"/>
          <a:lstStyle/>
          <a:p>
            <a:pPr algn="ctr"/>
            <a:r>
              <a:rPr lang="ru-RU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 ПО ПОРЫВАМ ВЕТРА
НА ТЕРРИТОРИИ САРАТОВСКОЙ ОБЛАСТИ 
(РИСК НАРУШЕНИЯ ЭЛЕКТРОСНАБЖЕНИЯ НА 04.12.2023)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odpis"/>
          <p:cNvSpPr txBox="1">
            <a:spLocks noChangeArrowheads="1"/>
          </p:cNvSpPr>
          <p:nvPr/>
        </p:nvSpPr>
        <p:spPr bwMode="auto">
          <a:xfrm>
            <a:off x="10492279" y="6320979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6018" tIns="0" rIns="26018" bIns="0" anchor="ctr">
            <a:spAutoFit/>
          </a:bodyPr>
          <a:lstStyle>
            <a:defPPr>
              <a:defRPr lang="ru-RU"/>
            </a:defPPr>
            <a:lvl1pPr defTabSz="1727711">
              <a:spcBef>
                <a:spcPct val="0"/>
              </a:spcBef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ГУ МЧС России по Саратовской обл.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АРМ №9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14:00  03.12.2023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Исп. Киселева И.Д. 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тел. 3666-7502</a:t>
            </a: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56" name="Text Box 182"/>
          <p:cNvSpPr txBox="1">
            <a:spLocks noChangeArrowheads="1"/>
          </p:cNvSpPr>
          <p:nvPr/>
        </p:nvSpPr>
        <p:spPr bwMode="auto">
          <a:xfrm>
            <a:off x="4709032" y="3497394"/>
            <a:ext cx="614174" cy="2376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498" tIns="26250" rIns="52498" bIns="2625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Балтай</a:t>
            </a:r>
            <a:endParaRPr lang="ru-RU" alt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" name="Аткарский"/>
          <p:cNvGrpSpPr/>
          <p:nvPr/>
        </p:nvGrpSpPr>
        <p:grpSpPr>
          <a:xfrm>
            <a:off x="548952" y="1283808"/>
            <a:ext cx="897038" cy="488047"/>
            <a:chOff x="1168399" y="4405702"/>
            <a:chExt cx="897038" cy="488047"/>
          </a:xfrm>
        </p:grpSpPr>
        <p:sp>
          <p:nvSpPr>
            <p:cNvPr id="45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450/4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4598/10920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49" name="os"/>
            <p:cNvSpPr txBox="1"/>
            <p:nvPr/>
          </p:nvSpPr>
          <p:spPr bwMode="auto">
            <a:xfrm>
              <a:off x="1182510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v"/>
            <p:cNvSpPr txBox="1"/>
            <p:nvPr/>
          </p:nvSpPr>
          <p:spPr bwMode="auto">
            <a:xfrm>
              <a:off x="1567453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039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749300"/>
            <a:ext cx="12217400" cy="6108700"/>
          </a:xfrm>
          <a:prstGeom prst="rect">
            <a:avLst/>
          </a:prstGeom>
        </p:spPr>
      </p:pic>
      <p:pic>
        <p:nvPicPr>
          <p:cNvPr id="1026" name="Picture 2" descr="Z:\масшта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65" y="6226684"/>
            <a:ext cx="1370930" cy="1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9878618" y="1936627"/>
            <a:ext cx="2520000" cy="3310888"/>
            <a:chOff x="9930380" y="2144374"/>
            <a:chExt cx="2520000" cy="3310888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9930380" y="2144374"/>
              <a:ext cx="2520000" cy="3310888"/>
              <a:chOff x="7710773" y="4497156"/>
              <a:chExt cx="3043098" cy="3813012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7710773" y="4497156"/>
                <a:ext cx="3043098" cy="3813012"/>
                <a:chOff x="6849104" y="4111528"/>
                <a:chExt cx="2706167" cy="2815267"/>
              </a:xfrm>
            </p:grpSpPr>
            <p:sp>
              <p:nvSpPr>
                <p:cNvPr id="15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213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2" name="Группа 151"/>
                <p:cNvGrpSpPr/>
                <p:nvPr/>
              </p:nvGrpSpPr>
              <p:grpSpPr>
                <a:xfrm>
                  <a:off x="6849104" y="4111528"/>
                  <a:ext cx="2706167" cy="2815267"/>
                  <a:chOff x="9345962" y="1615203"/>
                  <a:chExt cx="3096695" cy="5351051"/>
                </a:xfrm>
              </p:grpSpPr>
              <p:grpSp>
                <p:nvGrpSpPr>
                  <p:cNvPr id="157" name="Группа 1145"/>
                  <p:cNvGrpSpPr/>
                  <p:nvPr/>
                </p:nvGrpSpPr>
                <p:grpSpPr>
                  <a:xfrm>
                    <a:off x="9345962" y="1615203"/>
                    <a:ext cx="3096695" cy="5351051"/>
                    <a:chOff x="6714445" y="3760183"/>
                    <a:chExt cx="2522016" cy="3170706"/>
                  </a:xfrm>
                </p:grpSpPr>
                <p:sp>
                  <p:nvSpPr>
                    <p:cNvPr id="16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4" y="3760183"/>
                      <a:ext cx="2216673" cy="31707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55862" y="5746254"/>
                      <a:ext cx="1833906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прогноз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10"/>
                      <a:ext cx="1609849" cy="2936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2" name="TextBox 10"/>
                    <p:cNvSpPr txBox="1"/>
                    <p:nvPr/>
                  </p:nvSpPr>
                  <p:spPr>
                    <a:xfrm>
                      <a:off x="6714445" y="6681261"/>
                      <a:ext cx="591514" cy="1915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algn="ctr"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 algn="l" defTabSz="912321">
                        <a:defRPr/>
                      </a:pPr>
                      <a:r>
                        <a:rPr lang="ru-RU" dirty="0" smtClean="0">
                          <a:solidFill>
                            <a:prstClr val="black"/>
                          </a:solidFill>
                        </a:rPr>
                        <a:t>Город</a:t>
                      </a:r>
                      <a:endParaRPr lang="ru-RU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73" name="Полилиния 172"/>
                    <p:cNvSpPr/>
                    <p:nvPr/>
                  </p:nvSpPr>
                  <p:spPr>
                    <a:xfrm>
                      <a:off x="6845734" y="5799052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4" name="Прямоугольник 173"/>
                    <p:cNvSpPr/>
                    <p:nvPr/>
                  </p:nvSpPr>
                  <p:spPr>
                    <a:xfrm>
                      <a:off x="6821544" y="6110531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r>
                        <a:rPr lang="ru-RU" sz="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321/19</a:t>
                      </a:r>
                      <a:endPara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0207" y="6643464"/>
                      <a:ext cx="2236254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32500" y="4525501"/>
                      <a:ext cx="1896493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6006" y="6011635"/>
                      <a:ext cx="1898652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lvl1pPr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71612" y="4115910"/>
                      <a:ext cx="1518155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8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порывы ветра, м/с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64" name="Скругленный прямоугольник 163"/>
                  <p:cNvSpPr/>
                  <p:nvPr/>
                </p:nvSpPr>
                <p:spPr>
                  <a:xfrm>
                    <a:off x="9588713" y="621469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6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98779" y="6083542"/>
                    <a:ext cx="2488285" cy="6283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- износ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66" name="Прямоугольник 165"/>
                  <p:cNvSpPr/>
                  <p:nvPr/>
                </p:nvSpPr>
                <p:spPr>
                  <a:xfrm>
                    <a:off x="9468305" y="5946999"/>
                    <a:ext cx="658385" cy="19783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/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90647" y="5834505"/>
                    <a:ext cx="2424535" cy="4575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15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178660" y="5371639"/>
                  <a:ext cx="2169498" cy="371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5" tIns="63994" rIns="127985" bIns="63994">
                  <a:spAutoFit/>
                </a:bodyPr>
                <a:lstStyle>
                  <a:defPPr>
                    <a:defRPr lang="ru-RU"/>
                  </a:defPPr>
                  <a:lvl1pPr defTabSz="1279525">
                    <a:defRPr sz="800" b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defTabSz="1279525">
                    <a:defRPr sz="2000" b="1"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ru-RU" altLang="ru-RU" sz="1000" dirty="0"/>
                    <a:t>- 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количество </a:t>
                  </a:r>
                  <a:r>
                    <a:rPr lang="ru-RU" altLang="ru-RU" sz="1000" dirty="0" smtClean="0">
                      <a:latin typeface="Arial" panose="020B0604020202020204" pitchFamily="34" charset="0"/>
                    </a:rPr>
                    <a:t>осадков (УГМС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), мм</a:t>
                  </a:r>
                </a:p>
              </p:txBody>
            </p:sp>
            <p:sp>
              <p:nvSpPr>
                <p:cNvPr id="154" name="TextBox 23"/>
                <p:cNvSpPr txBox="1"/>
                <p:nvPr/>
              </p:nvSpPr>
              <p:spPr>
                <a:xfrm>
                  <a:off x="6949531" y="5401416"/>
                  <a:ext cx="383894" cy="254429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 smtClean="0">
                      <a:solidFill>
                        <a:prstClr val="black"/>
                      </a:solidFill>
                    </a:rPr>
                    <a:t>17</a:t>
                  </a:r>
                  <a:endParaRPr lang="ru-RU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TextBox 23"/>
                <p:cNvSpPr txBox="1"/>
                <p:nvPr/>
              </p:nvSpPr>
              <p:spPr>
                <a:xfrm>
                  <a:off x="6945125" y="5661822"/>
                  <a:ext cx="372305" cy="254429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>
                      <a:solidFill>
                        <a:prstClr val="black"/>
                      </a:solidFill>
                    </a:rPr>
                    <a:t>3</a:t>
                  </a:r>
                </a:p>
              </p:txBody>
            </p:sp>
            <p:sp>
              <p:nvSpPr>
                <p:cNvPr id="15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201945" y="5651919"/>
                  <a:ext cx="2106226" cy="213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-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порывы ветра (УГМС), м/с</a:t>
                  </a:r>
                </a:p>
              </p:txBody>
            </p:sp>
          </p:grpSp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671" y="5053465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975" y="2401129"/>
              <a:ext cx="2019683" cy="195047"/>
            </a:xfrm>
            <a:prstGeom prst="rect">
              <a:avLst/>
            </a:prstGeom>
          </p:spPr>
        </p:pic>
      </p:grpSp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10151817" y="1935925"/>
            <a:ext cx="1757379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  <a:endParaRPr lang="ru-RU" altLang="ru-RU" sz="1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_Main"/>
          <p:cNvSpPr/>
          <p:nvPr/>
        </p:nvSpPr>
        <p:spPr bwMode="auto">
          <a:xfrm>
            <a:off x="1" y="22"/>
            <a:ext cx="12171578" cy="739746"/>
          </a:xfrm>
          <a:prstGeom prst="rect">
            <a:avLst/>
          </a:prstGeom>
          <a:solidFill>
            <a:srgbClr val="204D84"/>
          </a:solidFill>
          <a:ln w="25400" algn="ctr">
            <a:solidFill>
              <a:srgbClr val="204D84"/>
            </a:solidFill>
            <a:miter lim="800000"/>
            <a:headEnd/>
            <a:tailEnd/>
          </a:ln>
        </p:spPr>
        <p:txBody>
          <a:bodyPr lIns="69334" tIns="34666" rIns="69334" bIns="34666" anchor="ctr"/>
          <a:lstStyle/>
          <a:p>
            <a:pPr algn="ctr"/>
            <a:r>
              <a:rPr lang="ru-RU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 ПО ПОРЫВАМ ВЕТРА
НА ТЕРРИТОРИИ САРАТОВСКОЙ ОБЛАСТИ 
(РИСК НАРУШЕНИЯ ЭЛЕКТРОСНАБЖЕНИЯ НА 04.12.2023)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odpis"/>
          <p:cNvSpPr txBox="1">
            <a:spLocks noChangeArrowheads="1"/>
          </p:cNvSpPr>
          <p:nvPr/>
        </p:nvSpPr>
        <p:spPr bwMode="auto">
          <a:xfrm>
            <a:off x="10492279" y="6320979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6018" tIns="0" rIns="26018" bIns="0" anchor="ctr">
            <a:spAutoFit/>
          </a:bodyPr>
          <a:lstStyle>
            <a:defPPr>
              <a:defRPr lang="ru-RU"/>
            </a:defPPr>
            <a:lvl1pPr defTabSz="1727711">
              <a:spcBef>
                <a:spcPct val="0"/>
              </a:spcBef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ГУ МЧС России по Саратовской обл.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АРМ №9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14:00  03.12.2023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Исп. Киселева И.Д. 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тел. 3666-7502</a:t>
            </a: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4420058" y="3497394"/>
            <a:ext cx="1192153" cy="2376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498" tIns="26250" rIns="52498" bIns="2625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Красноармейск</a:t>
            </a:r>
            <a:endParaRPr lang="ru-RU" alt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Аткарский"/>
          <p:cNvGrpSpPr/>
          <p:nvPr/>
        </p:nvGrpSpPr>
        <p:grpSpPr>
          <a:xfrm>
            <a:off x="548952" y="1283808"/>
            <a:ext cx="897038" cy="488047"/>
            <a:chOff x="1168399" y="4405702"/>
            <a:chExt cx="897038" cy="488047"/>
          </a:xfrm>
        </p:grpSpPr>
        <p:sp>
          <p:nvSpPr>
            <p:cNvPr id="46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1502/19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25695/42920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52" name="os"/>
            <p:cNvSpPr txBox="1"/>
            <p:nvPr/>
          </p:nvSpPr>
          <p:spPr bwMode="auto">
            <a:xfrm>
              <a:off x="1182510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v"/>
            <p:cNvSpPr txBox="1"/>
            <p:nvPr/>
          </p:nvSpPr>
          <p:spPr bwMode="auto">
            <a:xfrm>
              <a:off x="1567453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00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749300"/>
            <a:ext cx="12217400" cy="6108700"/>
          </a:xfrm>
          <a:prstGeom prst="rect">
            <a:avLst/>
          </a:prstGeom>
        </p:spPr>
      </p:pic>
      <p:pic>
        <p:nvPicPr>
          <p:cNvPr id="1026" name="Picture 2" descr="Z:\масшта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65" y="6226684"/>
            <a:ext cx="1370930" cy="1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9878618" y="1936627"/>
            <a:ext cx="2520000" cy="3310888"/>
            <a:chOff x="9930380" y="2144374"/>
            <a:chExt cx="2520000" cy="3310888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9930380" y="2144374"/>
              <a:ext cx="2520000" cy="3310888"/>
              <a:chOff x="7710773" y="4497156"/>
              <a:chExt cx="3043098" cy="3813012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7710773" y="4497156"/>
                <a:ext cx="3043098" cy="3813012"/>
                <a:chOff x="6849104" y="4111528"/>
                <a:chExt cx="2706167" cy="2815267"/>
              </a:xfrm>
            </p:grpSpPr>
            <p:sp>
              <p:nvSpPr>
                <p:cNvPr id="15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213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2" name="Группа 151"/>
                <p:cNvGrpSpPr/>
                <p:nvPr/>
              </p:nvGrpSpPr>
              <p:grpSpPr>
                <a:xfrm>
                  <a:off x="6849104" y="4111528"/>
                  <a:ext cx="2706167" cy="2815267"/>
                  <a:chOff x="9345962" y="1615203"/>
                  <a:chExt cx="3096695" cy="5351051"/>
                </a:xfrm>
              </p:grpSpPr>
              <p:grpSp>
                <p:nvGrpSpPr>
                  <p:cNvPr id="157" name="Группа 1145"/>
                  <p:cNvGrpSpPr/>
                  <p:nvPr/>
                </p:nvGrpSpPr>
                <p:grpSpPr>
                  <a:xfrm>
                    <a:off x="9345962" y="1615203"/>
                    <a:ext cx="3096695" cy="5351051"/>
                    <a:chOff x="6714445" y="3760183"/>
                    <a:chExt cx="2522016" cy="3170706"/>
                  </a:xfrm>
                </p:grpSpPr>
                <p:sp>
                  <p:nvSpPr>
                    <p:cNvPr id="16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4" y="3760183"/>
                      <a:ext cx="2216673" cy="31707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55862" y="5746254"/>
                      <a:ext cx="1833906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прогноз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10"/>
                      <a:ext cx="1609849" cy="2936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2" name="TextBox 10"/>
                    <p:cNvSpPr txBox="1"/>
                    <p:nvPr/>
                  </p:nvSpPr>
                  <p:spPr>
                    <a:xfrm>
                      <a:off x="6714445" y="6681261"/>
                      <a:ext cx="591514" cy="1915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algn="ctr"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 algn="l" defTabSz="912321">
                        <a:defRPr/>
                      </a:pPr>
                      <a:r>
                        <a:rPr lang="ru-RU" dirty="0" smtClean="0">
                          <a:solidFill>
                            <a:prstClr val="black"/>
                          </a:solidFill>
                        </a:rPr>
                        <a:t>Город</a:t>
                      </a:r>
                      <a:endParaRPr lang="ru-RU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73" name="Полилиния 172"/>
                    <p:cNvSpPr/>
                    <p:nvPr/>
                  </p:nvSpPr>
                  <p:spPr>
                    <a:xfrm>
                      <a:off x="6845734" y="5799052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4" name="Прямоугольник 173"/>
                    <p:cNvSpPr/>
                    <p:nvPr/>
                  </p:nvSpPr>
                  <p:spPr>
                    <a:xfrm>
                      <a:off x="6821544" y="6110531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r>
                        <a:rPr lang="ru-RU" sz="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321/19</a:t>
                      </a:r>
                      <a:endPara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0207" y="6643464"/>
                      <a:ext cx="2236254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32500" y="4525501"/>
                      <a:ext cx="1896493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6006" y="6011635"/>
                      <a:ext cx="1898652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lvl1pPr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71612" y="4115910"/>
                      <a:ext cx="1518155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8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порывы ветра, м/с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64" name="Скругленный прямоугольник 163"/>
                  <p:cNvSpPr/>
                  <p:nvPr/>
                </p:nvSpPr>
                <p:spPr>
                  <a:xfrm>
                    <a:off x="9588713" y="621469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6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98779" y="6083542"/>
                    <a:ext cx="2488285" cy="6283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- износ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66" name="Прямоугольник 165"/>
                  <p:cNvSpPr/>
                  <p:nvPr/>
                </p:nvSpPr>
                <p:spPr>
                  <a:xfrm>
                    <a:off x="9468305" y="5946999"/>
                    <a:ext cx="658385" cy="19783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/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90647" y="5834505"/>
                    <a:ext cx="2424535" cy="4575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15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178660" y="5371639"/>
                  <a:ext cx="2169498" cy="371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5" tIns="63994" rIns="127985" bIns="63994">
                  <a:spAutoFit/>
                </a:bodyPr>
                <a:lstStyle>
                  <a:defPPr>
                    <a:defRPr lang="ru-RU"/>
                  </a:defPPr>
                  <a:lvl1pPr defTabSz="1279525">
                    <a:defRPr sz="800" b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defTabSz="1279525">
                    <a:defRPr sz="2000" b="1"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ru-RU" altLang="ru-RU" sz="1000" dirty="0"/>
                    <a:t>- 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количество </a:t>
                  </a:r>
                  <a:r>
                    <a:rPr lang="ru-RU" altLang="ru-RU" sz="1000" dirty="0" smtClean="0">
                      <a:latin typeface="Arial" panose="020B0604020202020204" pitchFamily="34" charset="0"/>
                    </a:rPr>
                    <a:t>осадков (УГМС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), мм</a:t>
                  </a:r>
                </a:p>
              </p:txBody>
            </p:sp>
            <p:sp>
              <p:nvSpPr>
                <p:cNvPr id="154" name="TextBox 23"/>
                <p:cNvSpPr txBox="1"/>
                <p:nvPr/>
              </p:nvSpPr>
              <p:spPr>
                <a:xfrm>
                  <a:off x="6949531" y="5401416"/>
                  <a:ext cx="383894" cy="254429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 smtClean="0">
                      <a:solidFill>
                        <a:prstClr val="black"/>
                      </a:solidFill>
                    </a:rPr>
                    <a:t>17</a:t>
                  </a:r>
                  <a:endParaRPr lang="ru-RU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TextBox 23"/>
                <p:cNvSpPr txBox="1"/>
                <p:nvPr/>
              </p:nvSpPr>
              <p:spPr>
                <a:xfrm>
                  <a:off x="6945125" y="5661822"/>
                  <a:ext cx="372305" cy="254429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>
                      <a:solidFill>
                        <a:prstClr val="black"/>
                      </a:solidFill>
                    </a:rPr>
                    <a:t>3</a:t>
                  </a:r>
                </a:p>
              </p:txBody>
            </p:sp>
            <p:sp>
              <p:nvSpPr>
                <p:cNvPr id="15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201945" y="5651919"/>
                  <a:ext cx="2106226" cy="213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-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порывы ветра (УГМС), м/с</a:t>
                  </a:r>
                </a:p>
              </p:txBody>
            </p:sp>
          </p:grpSp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671" y="5053465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975" y="2401129"/>
              <a:ext cx="2019683" cy="195047"/>
            </a:xfrm>
            <a:prstGeom prst="rect">
              <a:avLst/>
            </a:prstGeom>
          </p:spPr>
        </p:pic>
      </p:grpSp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10151817" y="1935925"/>
            <a:ext cx="1757379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  <a:endParaRPr lang="ru-RU" altLang="ru-RU" sz="1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_Main"/>
          <p:cNvSpPr/>
          <p:nvPr/>
        </p:nvSpPr>
        <p:spPr bwMode="auto">
          <a:xfrm>
            <a:off x="1" y="22"/>
            <a:ext cx="12171578" cy="739746"/>
          </a:xfrm>
          <a:prstGeom prst="rect">
            <a:avLst/>
          </a:prstGeom>
          <a:solidFill>
            <a:srgbClr val="204D84"/>
          </a:solidFill>
          <a:ln w="25400" algn="ctr">
            <a:solidFill>
              <a:srgbClr val="204D84"/>
            </a:solidFill>
            <a:miter lim="800000"/>
            <a:headEnd/>
            <a:tailEnd/>
          </a:ln>
        </p:spPr>
        <p:txBody>
          <a:bodyPr lIns="69334" tIns="34666" rIns="69334" bIns="34666" anchor="ctr"/>
          <a:lstStyle/>
          <a:p>
            <a:pPr algn="ctr"/>
            <a:r>
              <a:rPr lang="ru-RU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 ПО ПОРЫВАМ ВЕТРА
НА ТЕРРИТОРИИ САРАТОВСКОЙ ОБЛАСТИ 
(РИСК НАРУШЕНИЯ ЭЛЕКТРОСНАБЖЕНИЯ НА 04.12.2023)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odpis"/>
          <p:cNvSpPr txBox="1">
            <a:spLocks noChangeArrowheads="1"/>
          </p:cNvSpPr>
          <p:nvPr/>
        </p:nvSpPr>
        <p:spPr bwMode="auto">
          <a:xfrm>
            <a:off x="10492279" y="6320979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6018" tIns="0" rIns="26018" bIns="0" anchor="ctr">
            <a:spAutoFit/>
          </a:bodyPr>
          <a:lstStyle>
            <a:defPPr>
              <a:defRPr lang="ru-RU"/>
            </a:defPPr>
            <a:lvl1pPr defTabSz="1727711">
              <a:spcBef>
                <a:spcPct val="0"/>
              </a:spcBef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ГУ МЧС России по Саратовской обл.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АРМ №9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14:00  03.12.2023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Исп. Киселева И.Д. 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тел. 3666-7502</a:t>
            </a: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4522622" y="3497394"/>
            <a:ext cx="987032" cy="2376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498" tIns="26250" rIns="52498" bIns="2625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Лысые горы</a:t>
            </a:r>
            <a:endParaRPr lang="ru-RU" alt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Аткарский"/>
          <p:cNvGrpSpPr/>
          <p:nvPr/>
        </p:nvGrpSpPr>
        <p:grpSpPr>
          <a:xfrm>
            <a:off x="548952" y="1283808"/>
            <a:ext cx="897038" cy="488047"/>
            <a:chOff x="1168399" y="4405702"/>
            <a:chExt cx="897038" cy="488047"/>
          </a:xfrm>
        </p:grpSpPr>
        <p:sp>
          <p:nvSpPr>
            <p:cNvPr id="46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1372/300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7371/17787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51" name="os"/>
            <p:cNvSpPr txBox="1"/>
            <p:nvPr/>
          </p:nvSpPr>
          <p:spPr bwMode="auto">
            <a:xfrm>
              <a:off x="1182510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v"/>
            <p:cNvSpPr txBox="1"/>
            <p:nvPr/>
          </p:nvSpPr>
          <p:spPr bwMode="auto">
            <a:xfrm>
              <a:off x="1567453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57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749300"/>
            <a:ext cx="12217400" cy="6108700"/>
          </a:xfrm>
          <a:prstGeom prst="rect">
            <a:avLst/>
          </a:prstGeom>
        </p:spPr>
      </p:pic>
      <p:pic>
        <p:nvPicPr>
          <p:cNvPr id="1026" name="Picture 2" descr="Z:\масшта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65" y="6226684"/>
            <a:ext cx="1370930" cy="1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9878618" y="1936627"/>
            <a:ext cx="2520000" cy="3310888"/>
            <a:chOff x="9930380" y="2144374"/>
            <a:chExt cx="2520000" cy="3310888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9930380" y="2144374"/>
              <a:ext cx="2520000" cy="3310888"/>
              <a:chOff x="7710773" y="4497156"/>
              <a:chExt cx="3043098" cy="3813012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7710773" y="4497156"/>
                <a:ext cx="3043098" cy="3813012"/>
                <a:chOff x="6849104" y="4111528"/>
                <a:chExt cx="2706167" cy="2815267"/>
              </a:xfrm>
            </p:grpSpPr>
            <p:sp>
              <p:nvSpPr>
                <p:cNvPr id="15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213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2" name="Группа 151"/>
                <p:cNvGrpSpPr/>
                <p:nvPr/>
              </p:nvGrpSpPr>
              <p:grpSpPr>
                <a:xfrm>
                  <a:off x="6849104" y="4111528"/>
                  <a:ext cx="2706167" cy="2815267"/>
                  <a:chOff x="9345962" y="1615203"/>
                  <a:chExt cx="3096695" cy="5351051"/>
                </a:xfrm>
              </p:grpSpPr>
              <p:grpSp>
                <p:nvGrpSpPr>
                  <p:cNvPr id="157" name="Группа 1145"/>
                  <p:cNvGrpSpPr/>
                  <p:nvPr/>
                </p:nvGrpSpPr>
                <p:grpSpPr>
                  <a:xfrm>
                    <a:off x="9345962" y="1615203"/>
                    <a:ext cx="3096695" cy="5351051"/>
                    <a:chOff x="6714445" y="3760183"/>
                    <a:chExt cx="2522016" cy="3170706"/>
                  </a:xfrm>
                </p:grpSpPr>
                <p:sp>
                  <p:nvSpPr>
                    <p:cNvPr id="16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4" y="3760183"/>
                      <a:ext cx="2216673" cy="31707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55862" y="5746254"/>
                      <a:ext cx="1833906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прогноз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10"/>
                      <a:ext cx="1609849" cy="2936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2" name="TextBox 10"/>
                    <p:cNvSpPr txBox="1"/>
                    <p:nvPr/>
                  </p:nvSpPr>
                  <p:spPr>
                    <a:xfrm>
                      <a:off x="6714445" y="6681261"/>
                      <a:ext cx="591514" cy="1915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algn="ctr"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 algn="l" defTabSz="912321">
                        <a:defRPr/>
                      </a:pPr>
                      <a:r>
                        <a:rPr lang="ru-RU" dirty="0" smtClean="0">
                          <a:solidFill>
                            <a:prstClr val="black"/>
                          </a:solidFill>
                        </a:rPr>
                        <a:t>Город</a:t>
                      </a:r>
                      <a:endParaRPr lang="ru-RU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73" name="Полилиния 172"/>
                    <p:cNvSpPr/>
                    <p:nvPr/>
                  </p:nvSpPr>
                  <p:spPr>
                    <a:xfrm>
                      <a:off x="6845734" y="5799052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4" name="Прямоугольник 173"/>
                    <p:cNvSpPr/>
                    <p:nvPr/>
                  </p:nvSpPr>
                  <p:spPr>
                    <a:xfrm>
                      <a:off x="6821544" y="6110531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r>
                        <a:rPr lang="ru-RU" sz="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321/19</a:t>
                      </a:r>
                      <a:endPara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0207" y="6643464"/>
                      <a:ext cx="2236254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32500" y="4525501"/>
                      <a:ext cx="1896493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6006" y="6011635"/>
                      <a:ext cx="1898652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lvl1pPr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71612" y="4115910"/>
                      <a:ext cx="1518155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8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порывы ветра, м/с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64" name="Скругленный прямоугольник 163"/>
                  <p:cNvSpPr/>
                  <p:nvPr/>
                </p:nvSpPr>
                <p:spPr>
                  <a:xfrm>
                    <a:off x="9588713" y="621469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6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98779" y="6083542"/>
                    <a:ext cx="2488285" cy="6283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- износ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66" name="Прямоугольник 165"/>
                  <p:cNvSpPr/>
                  <p:nvPr/>
                </p:nvSpPr>
                <p:spPr>
                  <a:xfrm>
                    <a:off x="9468305" y="5946999"/>
                    <a:ext cx="658385" cy="19783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/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90647" y="5834505"/>
                    <a:ext cx="2424535" cy="4575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15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178660" y="5371639"/>
                  <a:ext cx="2169498" cy="371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5" tIns="63994" rIns="127985" bIns="63994">
                  <a:spAutoFit/>
                </a:bodyPr>
                <a:lstStyle>
                  <a:defPPr>
                    <a:defRPr lang="ru-RU"/>
                  </a:defPPr>
                  <a:lvl1pPr defTabSz="1279525">
                    <a:defRPr sz="800" b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defTabSz="1279525">
                    <a:defRPr sz="2000" b="1"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ru-RU" altLang="ru-RU" sz="1000" dirty="0"/>
                    <a:t>- 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количество </a:t>
                  </a:r>
                  <a:r>
                    <a:rPr lang="ru-RU" altLang="ru-RU" sz="1000" dirty="0" smtClean="0">
                      <a:latin typeface="Arial" panose="020B0604020202020204" pitchFamily="34" charset="0"/>
                    </a:rPr>
                    <a:t>осадков (УГМС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), мм</a:t>
                  </a:r>
                </a:p>
              </p:txBody>
            </p:sp>
            <p:sp>
              <p:nvSpPr>
                <p:cNvPr id="154" name="TextBox 23"/>
                <p:cNvSpPr txBox="1"/>
                <p:nvPr/>
              </p:nvSpPr>
              <p:spPr>
                <a:xfrm>
                  <a:off x="6949531" y="5401416"/>
                  <a:ext cx="383894" cy="254429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 smtClean="0">
                      <a:solidFill>
                        <a:prstClr val="black"/>
                      </a:solidFill>
                    </a:rPr>
                    <a:t>17</a:t>
                  </a:r>
                  <a:endParaRPr lang="ru-RU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TextBox 23"/>
                <p:cNvSpPr txBox="1"/>
                <p:nvPr/>
              </p:nvSpPr>
              <p:spPr>
                <a:xfrm>
                  <a:off x="6945125" y="5661822"/>
                  <a:ext cx="372305" cy="254429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>
                      <a:solidFill>
                        <a:prstClr val="black"/>
                      </a:solidFill>
                    </a:rPr>
                    <a:t>3</a:t>
                  </a:r>
                </a:p>
              </p:txBody>
            </p:sp>
            <p:sp>
              <p:nvSpPr>
                <p:cNvPr id="15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201945" y="5651919"/>
                  <a:ext cx="2106226" cy="213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-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порывы ветра (УГМС), м/с</a:t>
                  </a:r>
                </a:p>
              </p:txBody>
            </p:sp>
          </p:grpSp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671" y="5053465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975" y="2401129"/>
              <a:ext cx="2019683" cy="195047"/>
            </a:xfrm>
            <a:prstGeom prst="rect">
              <a:avLst/>
            </a:prstGeom>
          </p:spPr>
        </p:pic>
      </p:grpSp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10151817" y="1935925"/>
            <a:ext cx="1757379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  <a:endParaRPr lang="ru-RU" altLang="ru-RU" sz="1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_Main"/>
          <p:cNvSpPr/>
          <p:nvPr/>
        </p:nvSpPr>
        <p:spPr bwMode="auto">
          <a:xfrm>
            <a:off x="1" y="22"/>
            <a:ext cx="12171578" cy="739746"/>
          </a:xfrm>
          <a:prstGeom prst="rect">
            <a:avLst/>
          </a:prstGeom>
          <a:solidFill>
            <a:srgbClr val="204D84"/>
          </a:solidFill>
          <a:ln w="25400" algn="ctr">
            <a:solidFill>
              <a:srgbClr val="204D84"/>
            </a:solidFill>
            <a:miter lim="800000"/>
            <a:headEnd/>
            <a:tailEnd/>
          </a:ln>
        </p:spPr>
        <p:txBody>
          <a:bodyPr lIns="69334" tIns="34666" rIns="69334" bIns="34666" anchor="ctr"/>
          <a:lstStyle/>
          <a:p>
            <a:pPr algn="ctr"/>
            <a:r>
              <a:rPr lang="ru-RU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 ПО ПОРЫВАМ ВЕТРА
НА ТЕРРИТОРИИ САРАТОВСКОЙ ОБЛАСТИ 
(РИСК НАРУШЕНИЯ ЭЛЕКТРОСНАБЖЕНИЯ НА 04.12.2023)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odpis"/>
          <p:cNvSpPr txBox="1">
            <a:spLocks noChangeArrowheads="1"/>
          </p:cNvSpPr>
          <p:nvPr/>
        </p:nvSpPr>
        <p:spPr bwMode="auto">
          <a:xfrm>
            <a:off x="10492279" y="6320979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6018" tIns="0" rIns="26018" bIns="0" anchor="ctr">
            <a:spAutoFit/>
          </a:bodyPr>
          <a:lstStyle>
            <a:defPPr>
              <a:defRPr lang="ru-RU"/>
            </a:defPPr>
            <a:lvl1pPr defTabSz="1727711">
              <a:spcBef>
                <a:spcPct val="0"/>
              </a:spcBef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ГУ МЧС России по Саратовской обл.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АРМ №9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14:00  03.12.2023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Исп. Киселева И.Д. 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тел. 3666-7502</a:t>
            </a: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4675517" y="3497394"/>
            <a:ext cx="681243" cy="2376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498" tIns="26250" rIns="52498" bIns="2625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Саратов</a:t>
            </a:r>
            <a:endParaRPr lang="ru-RU" alt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Аткарский"/>
          <p:cNvGrpSpPr/>
          <p:nvPr/>
        </p:nvGrpSpPr>
        <p:grpSpPr>
          <a:xfrm>
            <a:off x="548952" y="1283808"/>
            <a:ext cx="897038" cy="488047"/>
            <a:chOff x="1168399" y="4405702"/>
            <a:chExt cx="897038" cy="488047"/>
          </a:xfrm>
        </p:grpSpPr>
        <p:sp>
          <p:nvSpPr>
            <p:cNvPr id="46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787,11/220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55 251/891900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51" name="os"/>
            <p:cNvSpPr txBox="1"/>
            <p:nvPr/>
          </p:nvSpPr>
          <p:spPr bwMode="auto">
            <a:xfrm>
              <a:off x="1182510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v"/>
            <p:cNvSpPr txBox="1"/>
            <p:nvPr/>
          </p:nvSpPr>
          <p:spPr bwMode="auto">
            <a:xfrm>
              <a:off x="1567453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913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749300"/>
            <a:ext cx="12217400" cy="6108700"/>
          </a:xfrm>
          <a:prstGeom prst="rect">
            <a:avLst/>
          </a:prstGeom>
        </p:spPr>
      </p:pic>
      <p:pic>
        <p:nvPicPr>
          <p:cNvPr id="1026" name="Picture 2" descr="Z:\масшта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65" y="6226684"/>
            <a:ext cx="1370930" cy="1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9878618" y="1936627"/>
            <a:ext cx="2520000" cy="3310888"/>
            <a:chOff x="9930380" y="2144374"/>
            <a:chExt cx="2520000" cy="3310888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9930380" y="2144374"/>
              <a:ext cx="2520000" cy="3310888"/>
              <a:chOff x="7710773" y="4497156"/>
              <a:chExt cx="3043098" cy="3813012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7710773" y="4497156"/>
                <a:ext cx="3043098" cy="3813012"/>
                <a:chOff x="6849104" y="4111528"/>
                <a:chExt cx="2706167" cy="2815267"/>
              </a:xfrm>
            </p:grpSpPr>
            <p:sp>
              <p:nvSpPr>
                <p:cNvPr id="15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213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2" name="Группа 151"/>
                <p:cNvGrpSpPr/>
                <p:nvPr/>
              </p:nvGrpSpPr>
              <p:grpSpPr>
                <a:xfrm>
                  <a:off x="6849104" y="4111528"/>
                  <a:ext cx="2706167" cy="2815267"/>
                  <a:chOff x="9345962" y="1615203"/>
                  <a:chExt cx="3096695" cy="5351051"/>
                </a:xfrm>
              </p:grpSpPr>
              <p:grpSp>
                <p:nvGrpSpPr>
                  <p:cNvPr id="157" name="Группа 1145"/>
                  <p:cNvGrpSpPr/>
                  <p:nvPr/>
                </p:nvGrpSpPr>
                <p:grpSpPr>
                  <a:xfrm>
                    <a:off x="9345962" y="1615203"/>
                    <a:ext cx="3096695" cy="5351051"/>
                    <a:chOff x="6714445" y="3760183"/>
                    <a:chExt cx="2522016" cy="3170706"/>
                  </a:xfrm>
                </p:grpSpPr>
                <p:sp>
                  <p:nvSpPr>
                    <p:cNvPr id="16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4" y="3760183"/>
                      <a:ext cx="2216673" cy="31707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55862" y="5746254"/>
                      <a:ext cx="1833906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прогноз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10"/>
                      <a:ext cx="1609849" cy="2936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2" name="TextBox 10"/>
                    <p:cNvSpPr txBox="1"/>
                    <p:nvPr/>
                  </p:nvSpPr>
                  <p:spPr>
                    <a:xfrm>
                      <a:off x="6714445" y="6681261"/>
                      <a:ext cx="591514" cy="1915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algn="ctr"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 algn="l" defTabSz="912321">
                        <a:defRPr/>
                      </a:pPr>
                      <a:r>
                        <a:rPr lang="ru-RU" dirty="0" smtClean="0">
                          <a:solidFill>
                            <a:prstClr val="black"/>
                          </a:solidFill>
                        </a:rPr>
                        <a:t>Город</a:t>
                      </a:r>
                      <a:endParaRPr lang="ru-RU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73" name="Полилиния 172"/>
                    <p:cNvSpPr/>
                    <p:nvPr/>
                  </p:nvSpPr>
                  <p:spPr>
                    <a:xfrm>
                      <a:off x="6845734" y="5799052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4" name="Прямоугольник 173"/>
                    <p:cNvSpPr/>
                    <p:nvPr/>
                  </p:nvSpPr>
                  <p:spPr>
                    <a:xfrm>
                      <a:off x="6821544" y="6110531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r>
                        <a:rPr lang="ru-RU" sz="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321/19</a:t>
                      </a:r>
                      <a:endPara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0207" y="6643464"/>
                      <a:ext cx="2236254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32500" y="4525501"/>
                      <a:ext cx="1896493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6006" y="6011635"/>
                      <a:ext cx="1898652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lvl1pPr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71612" y="4115910"/>
                      <a:ext cx="1518155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8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порывы ветра, м/с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64" name="Скругленный прямоугольник 163"/>
                  <p:cNvSpPr/>
                  <p:nvPr/>
                </p:nvSpPr>
                <p:spPr>
                  <a:xfrm>
                    <a:off x="9588713" y="621469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6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98779" y="6083542"/>
                    <a:ext cx="2488285" cy="6283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- износ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66" name="Прямоугольник 165"/>
                  <p:cNvSpPr/>
                  <p:nvPr/>
                </p:nvSpPr>
                <p:spPr>
                  <a:xfrm>
                    <a:off x="9468305" y="5946999"/>
                    <a:ext cx="658385" cy="19783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/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90647" y="5834505"/>
                    <a:ext cx="2424535" cy="4575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15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178660" y="5371639"/>
                  <a:ext cx="2169498" cy="371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5" tIns="63994" rIns="127985" bIns="63994">
                  <a:spAutoFit/>
                </a:bodyPr>
                <a:lstStyle>
                  <a:defPPr>
                    <a:defRPr lang="ru-RU"/>
                  </a:defPPr>
                  <a:lvl1pPr defTabSz="1279525">
                    <a:defRPr sz="800" b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defTabSz="1279525">
                    <a:defRPr sz="2000" b="1"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ru-RU" altLang="ru-RU" sz="1000" dirty="0"/>
                    <a:t>- 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количество </a:t>
                  </a:r>
                  <a:r>
                    <a:rPr lang="ru-RU" altLang="ru-RU" sz="1000" dirty="0" smtClean="0">
                      <a:latin typeface="Arial" panose="020B0604020202020204" pitchFamily="34" charset="0"/>
                    </a:rPr>
                    <a:t>осадков (УГМС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), мм</a:t>
                  </a:r>
                </a:p>
              </p:txBody>
            </p:sp>
            <p:sp>
              <p:nvSpPr>
                <p:cNvPr id="154" name="TextBox 23"/>
                <p:cNvSpPr txBox="1"/>
                <p:nvPr/>
              </p:nvSpPr>
              <p:spPr>
                <a:xfrm>
                  <a:off x="6949531" y="5401416"/>
                  <a:ext cx="383894" cy="254429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 smtClean="0">
                      <a:solidFill>
                        <a:prstClr val="black"/>
                      </a:solidFill>
                    </a:rPr>
                    <a:t>17</a:t>
                  </a:r>
                  <a:endParaRPr lang="ru-RU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TextBox 23"/>
                <p:cNvSpPr txBox="1"/>
                <p:nvPr/>
              </p:nvSpPr>
              <p:spPr>
                <a:xfrm>
                  <a:off x="6945125" y="5661822"/>
                  <a:ext cx="372305" cy="254429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>
                      <a:solidFill>
                        <a:prstClr val="black"/>
                      </a:solidFill>
                    </a:rPr>
                    <a:t>3</a:t>
                  </a:r>
                </a:p>
              </p:txBody>
            </p:sp>
            <p:sp>
              <p:nvSpPr>
                <p:cNvPr id="15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201945" y="5651919"/>
                  <a:ext cx="2106226" cy="213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-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порывы ветра (УГМС), м/с</a:t>
                  </a:r>
                </a:p>
              </p:txBody>
            </p:sp>
          </p:grpSp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671" y="5053465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975" y="2401129"/>
              <a:ext cx="2019683" cy="195047"/>
            </a:xfrm>
            <a:prstGeom prst="rect">
              <a:avLst/>
            </a:prstGeom>
          </p:spPr>
        </p:pic>
      </p:grpSp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10151817" y="1935925"/>
            <a:ext cx="1757379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  <a:endParaRPr lang="ru-RU" altLang="ru-RU" sz="1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_Main"/>
          <p:cNvSpPr/>
          <p:nvPr/>
        </p:nvSpPr>
        <p:spPr bwMode="auto">
          <a:xfrm>
            <a:off x="1" y="22"/>
            <a:ext cx="12171578" cy="739746"/>
          </a:xfrm>
          <a:prstGeom prst="rect">
            <a:avLst/>
          </a:prstGeom>
          <a:solidFill>
            <a:srgbClr val="204D84"/>
          </a:solidFill>
          <a:ln w="25400" algn="ctr">
            <a:solidFill>
              <a:srgbClr val="204D84"/>
            </a:solidFill>
            <a:miter lim="800000"/>
            <a:headEnd/>
            <a:tailEnd/>
          </a:ln>
        </p:spPr>
        <p:txBody>
          <a:bodyPr lIns="69334" tIns="34666" rIns="69334" bIns="34666" anchor="ctr"/>
          <a:lstStyle/>
          <a:p>
            <a:pPr algn="ctr"/>
            <a:r>
              <a:rPr lang="ru-RU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 ПО ПОРЫВАМ ВЕТРА
НА ТЕРРИТОРИИ САРАТОВСКОЙ ОБЛАСТИ 
(РИСК НАРУШЕНИЯ ЭЛЕКТРОСНАБЖЕНИЯ НА 04.12.2023)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odpis"/>
          <p:cNvSpPr txBox="1">
            <a:spLocks noChangeArrowheads="1"/>
          </p:cNvSpPr>
          <p:nvPr/>
        </p:nvSpPr>
        <p:spPr bwMode="auto">
          <a:xfrm>
            <a:off x="10492279" y="6320979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6018" tIns="0" rIns="26018" bIns="0" anchor="ctr">
            <a:spAutoFit/>
          </a:bodyPr>
          <a:lstStyle>
            <a:defPPr>
              <a:defRPr lang="ru-RU"/>
            </a:defPPr>
            <a:lvl1pPr defTabSz="1727711">
              <a:spcBef>
                <a:spcPct val="0"/>
              </a:spcBef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ГУ МЧС России по Саратовской обл.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АРМ №9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14:00  03.12.2023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Исп. Киселева И.Д. 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тел. 3666-7502</a:t>
            </a: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4448406" y="3497394"/>
            <a:ext cx="1135470" cy="2376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498" tIns="26250" rIns="52498" bIns="2625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Бурасы</a:t>
            </a:r>
            <a:endParaRPr lang="ru-RU" alt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Аткарский"/>
          <p:cNvGrpSpPr/>
          <p:nvPr/>
        </p:nvGrpSpPr>
        <p:grpSpPr>
          <a:xfrm>
            <a:off x="548952" y="1283808"/>
            <a:ext cx="897038" cy="488047"/>
            <a:chOff x="1168399" y="4405702"/>
            <a:chExt cx="897038" cy="488047"/>
          </a:xfrm>
        </p:grpSpPr>
        <p:sp>
          <p:nvSpPr>
            <p:cNvPr id="46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783/21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7615/15241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52" name="os"/>
            <p:cNvSpPr txBox="1"/>
            <p:nvPr/>
          </p:nvSpPr>
          <p:spPr bwMode="auto">
            <a:xfrm>
              <a:off x="1182510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v"/>
            <p:cNvSpPr txBox="1"/>
            <p:nvPr/>
          </p:nvSpPr>
          <p:spPr bwMode="auto">
            <a:xfrm>
              <a:off x="1567453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2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749300"/>
            <a:ext cx="12217400" cy="6108700"/>
          </a:xfrm>
          <a:prstGeom prst="rect">
            <a:avLst/>
          </a:prstGeom>
        </p:spPr>
      </p:pic>
      <p:pic>
        <p:nvPicPr>
          <p:cNvPr id="1026" name="Picture 2" descr="Z:\масшта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65" y="6226684"/>
            <a:ext cx="1370930" cy="1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9878618" y="1936627"/>
            <a:ext cx="2520000" cy="3310888"/>
            <a:chOff x="9930380" y="2144374"/>
            <a:chExt cx="2520000" cy="3310888"/>
          </a:xfrm>
        </p:grpSpPr>
        <p:grpSp>
          <p:nvGrpSpPr>
            <p:cNvPr id="147" name="Группа 146"/>
            <p:cNvGrpSpPr/>
            <p:nvPr/>
          </p:nvGrpSpPr>
          <p:grpSpPr>
            <a:xfrm>
              <a:off x="9930380" y="2144374"/>
              <a:ext cx="2520000" cy="3310888"/>
              <a:chOff x="7710773" y="4497156"/>
              <a:chExt cx="3043098" cy="3813012"/>
            </a:xfrm>
          </p:grpSpPr>
          <p:grpSp>
            <p:nvGrpSpPr>
              <p:cNvPr id="148" name="Группа 147"/>
              <p:cNvGrpSpPr/>
              <p:nvPr/>
            </p:nvGrpSpPr>
            <p:grpSpPr>
              <a:xfrm>
                <a:off x="7710773" y="4497156"/>
                <a:ext cx="3043098" cy="3813012"/>
                <a:chOff x="6849104" y="4111528"/>
                <a:chExt cx="2706167" cy="2815267"/>
              </a:xfrm>
            </p:grpSpPr>
            <p:sp>
              <p:nvSpPr>
                <p:cNvPr id="15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066917" y="6209278"/>
                  <a:ext cx="1460939" cy="21305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2" tIns="63992" rIns="127982" bIns="63992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endParaRPr lang="ru-RU" altLang="ru-RU" sz="500" b="0" dirty="0">
                    <a:solidFill>
                      <a:srgbClr val="000000"/>
                    </a:solidFill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52" name="Группа 151"/>
                <p:cNvGrpSpPr/>
                <p:nvPr/>
              </p:nvGrpSpPr>
              <p:grpSpPr>
                <a:xfrm>
                  <a:off x="6849104" y="4111528"/>
                  <a:ext cx="2706167" cy="2815267"/>
                  <a:chOff x="9345962" y="1615203"/>
                  <a:chExt cx="3096695" cy="5351051"/>
                </a:xfrm>
              </p:grpSpPr>
              <p:grpSp>
                <p:nvGrpSpPr>
                  <p:cNvPr id="157" name="Группа 1145"/>
                  <p:cNvGrpSpPr/>
                  <p:nvPr/>
                </p:nvGrpSpPr>
                <p:grpSpPr>
                  <a:xfrm>
                    <a:off x="9345962" y="1615203"/>
                    <a:ext cx="3096695" cy="5351051"/>
                    <a:chOff x="6714445" y="3760183"/>
                    <a:chExt cx="2522016" cy="3170706"/>
                  </a:xfrm>
                </p:grpSpPr>
                <p:sp>
                  <p:nvSpPr>
                    <p:cNvPr id="168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59624" y="3760183"/>
                      <a:ext cx="2216673" cy="317070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defTabSz="912321">
                        <a:defRPr/>
                      </a:pPr>
                      <a:endParaRPr lang="ru-RU" altLang="ru-RU" sz="8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69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55862" y="5746254"/>
                      <a:ext cx="1833906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прогноз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нарушения</a:t>
                      </a: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ЛЭП </a:t>
                      </a:r>
                      <a:r>
                        <a:rPr lang="ru-RU" altLang="ru-RU" sz="1000" b="0" kern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(УГМС)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1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187581" y="6232910"/>
                      <a:ext cx="1609849" cy="2936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endParaRPr lang="ru-RU" altLang="ru-RU" sz="8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2" name="TextBox 10"/>
                    <p:cNvSpPr txBox="1"/>
                    <p:nvPr/>
                  </p:nvSpPr>
                  <p:spPr>
                    <a:xfrm>
                      <a:off x="6714445" y="6681261"/>
                      <a:ext cx="591514" cy="19158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effectLst>
                      <a:softEdge rad="63500"/>
                    </a:effectLst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ru-RU"/>
                      </a:defPPr>
                      <a:lvl1pPr algn="ctr">
                        <a:defRPr sz="7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lvl1pPr>
                    </a:lstStyle>
                    <a:p>
                      <a:pPr algn="l" defTabSz="912321">
                        <a:defRPr/>
                      </a:pPr>
                      <a:r>
                        <a:rPr lang="ru-RU" dirty="0" smtClean="0">
                          <a:solidFill>
                            <a:prstClr val="black"/>
                          </a:solidFill>
                        </a:rPr>
                        <a:t>Город</a:t>
                      </a:r>
                      <a:endParaRPr lang="ru-RU" dirty="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173" name="Полилиния 172"/>
                    <p:cNvSpPr/>
                    <p:nvPr/>
                  </p:nvSpPr>
                  <p:spPr>
                    <a:xfrm>
                      <a:off x="6845734" y="5799052"/>
                      <a:ext cx="324905" cy="204788"/>
                    </a:xfrm>
                    <a:custGeom>
                      <a:avLst/>
                      <a:gdLst>
                        <a:gd name="connsiteX0" fmla="*/ 42863 w 324905"/>
                        <a:gd name="connsiteY0" fmla="*/ 28575 h 204788"/>
                        <a:gd name="connsiteX1" fmla="*/ 47625 w 324905"/>
                        <a:gd name="connsiteY1" fmla="*/ 4763 h 204788"/>
                        <a:gd name="connsiteX2" fmla="*/ 61913 w 324905"/>
                        <a:gd name="connsiteY2" fmla="*/ 0 h 204788"/>
                        <a:gd name="connsiteX3" fmla="*/ 95250 w 324905"/>
                        <a:gd name="connsiteY3" fmla="*/ 4763 h 204788"/>
                        <a:gd name="connsiteX4" fmla="*/ 200025 w 324905"/>
                        <a:gd name="connsiteY4" fmla="*/ 9525 h 204788"/>
                        <a:gd name="connsiteX5" fmla="*/ 252413 w 324905"/>
                        <a:gd name="connsiteY5" fmla="*/ 14288 h 204788"/>
                        <a:gd name="connsiteX6" fmla="*/ 280988 w 324905"/>
                        <a:gd name="connsiteY6" fmla="*/ 23813 h 204788"/>
                        <a:gd name="connsiteX7" fmla="*/ 285750 w 324905"/>
                        <a:gd name="connsiteY7" fmla="*/ 52388 h 204788"/>
                        <a:gd name="connsiteX8" fmla="*/ 300038 w 324905"/>
                        <a:gd name="connsiteY8" fmla="*/ 57150 h 204788"/>
                        <a:gd name="connsiteX9" fmla="*/ 314325 w 324905"/>
                        <a:gd name="connsiteY9" fmla="*/ 66675 h 204788"/>
                        <a:gd name="connsiteX10" fmla="*/ 323850 w 324905"/>
                        <a:gd name="connsiteY10" fmla="*/ 80963 h 204788"/>
                        <a:gd name="connsiteX11" fmla="*/ 319088 w 324905"/>
                        <a:gd name="connsiteY11" fmla="*/ 180975 h 204788"/>
                        <a:gd name="connsiteX12" fmla="*/ 300038 w 324905"/>
                        <a:gd name="connsiteY12" fmla="*/ 185738 h 204788"/>
                        <a:gd name="connsiteX13" fmla="*/ 228600 w 324905"/>
                        <a:gd name="connsiteY13" fmla="*/ 190500 h 204788"/>
                        <a:gd name="connsiteX14" fmla="*/ 209550 w 324905"/>
                        <a:gd name="connsiteY14" fmla="*/ 195263 h 204788"/>
                        <a:gd name="connsiteX15" fmla="*/ 185738 w 324905"/>
                        <a:gd name="connsiteY15" fmla="*/ 200025 h 204788"/>
                        <a:gd name="connsiteX16" fmla="*/ 171450 w 324905"/>
                        <a:gd name="connsiteY16" fmla="*/ 204788 h 204788"/>
                        <a:gd name="connsiteX17" fmla="*/ 152400 w 324905"/>
                        <a:gd name="connsiteY17" fmla="*/ 190500 h 204788"/>
                        <a:gd name="connsiteX18" fmla="*/ 138113 w 324905"/>
                        <a:gd name="connsiteY18" fmla="*/ 180975 h 204788"/>
                        <a:gd name="connsiteX19" fmla="*/ 123825 w 324905"/>
                        <a:gd name="connsiteY19" fmla="*/ 166688 h 204788"/>
                        <a:gd name="connsiteX20" fmla="*/ 95250 w 324905"/>
                        <a:gd name="connsiteY20" fmla="*/ 152400 h 204788"/>
                        <a:gd name="connsiteX21" fmla="*/ 42863 w 324905"/>
                        <a:gd name="connsiteY21" fmla="*/ 147638 h 204788"/>
                        <a:gd name="connsiteX22" fmla="*/ 14288 w 324905"/>
                        <a:gd name="connsiteY22" fmla="*/ 133350 h 204788"/>
                        <a:gd name="connsiteX23" fmla="*/ 4763 w 324905"/>
                        <a:gd name="connsiteY23" fmla="*/ 119063 h 204788"/>
                        <a:gd name="connsiteX24" fmla="*/ 0 w 324905"/>
                        <a:gd name="connsiteY24" fmla="*/ 104775 h 204788"/>
                        <a:gd name="connsiteX25" fmla="*/ 19050 w 324905"/>
                        <a:gd name="connsiteY25" fmla="*/ 42863 h 204788"/>
                        <a:gd name="connsiteX26" fmla="*/ 42863 w 324905"/>
                        <a:gd name="connsiteY26" fmla="*/ 28575 h 2047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</a:cxnLst>
                      <a:rect l="l" t="t" r="r" b="b"/>
                      <a:pathLst>
                        <a:path w="324905" h="204788">
                          <a:moveTo>
                            <a:pt x="42863" y="28575"/>
                          </a:moveTo>
                          <a:cubicBezTo>
                            <a:pt x="44450" y="20638"/>
                            <a:pt x="43135" y="11498"/>
                            <a:pt x="47625" y="4763"/>
                          </a:cubicBezTo>
                          <a:cubicBezTo>
                            <a:pt x="50410" y="586"/>
                            <a:pt x="56893" y="0"/>
                            <a:pt x="61913" y="0"/>
                          </a:cubicBezTo>
                          <a:cubicBezTo>
                            <a:pt x="73138" y="0"/>
                            <a:pt x="84138" y="3175"/>
                            <a:pt x="95250" y="4763"/>
                          </a:cubicBezTo>
                          <a:cubicBezTo>
                            <a:pt x="147969" y="22336"/>
                            <a:pt x="113804" y="14914"/>
                            <a:pt x="200025" y="9525"/>
                          </a:cubicBezTo>
                          <a:cubicBezTo>
                            <a:pt x="217488" y="11113"/>
                            <a:pt x="235145" y="11241"/>
                            <a:pt x="252413" y="14288"/>
                          </a:cubicBezTo>
                          <a:cubicBezTo>
                            <a:pt x="262300" y="16033"/>
                            <a:pt x="280988" y="23813"/>
                            <a:pt x="280988" y="23813"/>
                          </a:cubicBezTo>
                          <a:cubicBezTo>
                            <a:pt x="282575" y="33338"/>
                            <a:pt x="280959" y="44004"/>
                            <a:pt x="285750" y="52388"/>
                          </a:cubicBezTo>
                          <a:cubicBezTo>
                            <a:pt x="288241" y="56747"/>
                            <a:pt x="295548" y="54905"/>
                            <a:pt x="300038" y="57150"/>
                          </a:cubicBezTo>
                          <a:cubicBezTo>
                            <a:pt x="305157" y="59710"/>
                            <a:pt x="309563" y="63500"/>
                            <a:pt x="314325" y="66675"/>
                          </a:cubicBezTo>
                          <a:cubicBezTo>
                            <a:pt x="317500" y="71438"/>
                            <a:pt x="323612" y="75244"/>
                            <a:pt x="323850" y="80963"/>
                          </a:cubicBezTo>
                          <a:cubicBezTo>
                            <a:pt x="325240" y="114309"/>
                            <a:pt x="326484" y="148430"/>
                            <a:pt x="319088" y="180975"/>
                          </a:cubicBezTo>
                          <a:cubicBezTo>
                            <a:pt x="317637" y="187358"/>
                            <a:pt x="306548" y="185053"/>
                            <a:pt x="300038" y="185738"/>
                          </a:cubicBezTo>
                          <a:cubicBezTo>
                            <a:pt x="276304" y="188236"/>
                            <a:pt x="252413" y="188913"/>
                            <a:pt x="228600" y="190500"/>
                          </a:cubicBezTo>
                          <a:cubicBezTo>
                            <a:pt x="222250" y="192088"/>
                            <a:pt x="215940" y="193843"/>
                            <a:pt x="209550" y="195263"/>
                          </a:cubicBezTo>
                          <a:cubicBezTo>
                            <a:pt x="201648" y="197019"/>
                            <a:pt x="193591" y="198062"/>
                            <a:pt x="185738" y="200025"/>
                          </a:cubicBezTo>
                          <a:cubicBezTo>
                            <a:pt x="180868" y="201243"/>
                            <a:pt x="176213" y="203200"/>
                            <a:pt x="171450" y="204788"/>
                          </a:cubicBezTo>
                          <a:cubicBezTo>
                            <a:pt x="165100" y="200025"/>
                            <a:pt x="158859" y="195114"/>
                            <a:pt x="152400" y="190500"/>
                          </a:cubicBezTo>
                          <a:cubicBezTo>
                            <a:pt x="147743" y="187173"/>
                            <a:pt x="142510" y="184639"/>
                            <a:pt x="138113" y="180975"/>
                          </a:cubicBezTo>
                          <a:cubicBezTo>
                            <a:pt x="132939" y="176663"/>
                            <a:pt x="128999" y="171000"/>
                            <a:pt x="123825" y="166688"/>
                          </a:cubicBezTo>
                          <a:cubicBezTo>
                            <a:pt x="116019" y="160183"/>
                            <a:pt x="105619" y="153881"/>
                            <a:pt x="95250" y="152400"/>
                          </a:cubicBezTo>
                          <a:cubicBezTo>
                            <a:pt x="77892" y="149920"/>
                            <a:pt x="60325" y="149225"/>
                            <a:pt x="42863" y="147638"/>
                          </a:cubicBezTo>
                          <a:cubicBezTo>
                            <a:pt x="31242" y="143764"/>
                            <a:pt x="23520" y="142582"/>
                            <a:pt x="14288" y="133350"/>
                          </a:cubicBezTo>
                          <a:cubicBezTo>
                            <a:pt x="10241" y="129303"/>
                            <a:pt x="7323" y="124182"/>
                            <a:pt x="4763" y="119063"/>
                          </a:cubicBezTo>
                          <a:cubicBezTo>
                            <a:pt x="2518" y="114573"/>
                            <a:pt x="1588" y="109538"/>
                            <a:pt x="0" y="104775"/>
                          </a:cubicBezTo>
                          <a:cubicBezTo>
                            <a:pt x="5433" y="50448"/>
                            <a:pt x="-6518" y="68431"/>
                            <a:pt x="19050" y="42863"/>
                          </a:cubicBezTo>
                          <a:lnTo>
                            <a:pt x="42863" y="28575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40000"/>
                      </a:srgbClr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endParaRPr lang="ru-RU" sz="800" dirty="0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74" name="Прямоугольник 173"/>
                    <p:cNvSpPr/>
                    <p:nvPr/>
                  </p:nvSpPr>
                  <p:spPr>
                    <a:xfrm>
                      <a:off x="6821544" y="6110531"/>
                      <a:ext cx="527227" cy="138165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2321">
                        <a:defRPr/>
                      </a:pPr>
                      <a:r>
                        <a:rPr lang="ru-RU" sz="800" dirty="0" smtClean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321/19</a:t>
                      </a:r>
                      <a:endParaRPr lang="ru-RU" sz="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5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000207" y="6643464"/>
                      <a:ext cx="2236254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муниципальное образование</a:t>
                      </a:r>
                    </a:p>
                  </p:txBody>
                </p:sp>
                <p:sp>
                  <p:nvSpPr>
                    <p:cNvPr id="176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32500" y="4525501"/>
                      <a:ext cx="1896493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 линии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электропередач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77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286006" y="6011635"/>
                      <a:ext cx="1898652" cy="2680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lIns="127985" tIns="63994" rIns="127985" bIns="63994">
                      <a:spAutoFit/>
                    </a:bodyPr>
                    <a:lstStyle>
                      <a:lvl1pPr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 marL="742950" indent="-28575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 marL="11430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 marL="16002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 marL="2057400" indent="-228600" defTabSz="1279525"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1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1000" kern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ru-RU" altLang="ru-RU" sz="1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протяженность ЛЭП/ТП (шт.)</a:t>
                      </a:r>
                    </a:p>
                  </p:txBody>
                </p:sp>
                <p:sp>
                  <p:nvSpPr>
                    <p:cNvPr id="178" name="Text Box 9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371612" y="4115910"/>
                      <a:ext cx="1518155" cy="2711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 lIns="127985" tIns="63994" rIns="127985" bIns="63994">
                      <a:spAutoFit/>
                    </a:bodyPr>
                    <a:lstStyle>
                      <a:lvl1pPr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defTabSz="1279525"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defTabSz="127952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ru-RU" altLang="ru-RU" sz="800" b="0" dirty="0">
                          <a:solidFill>
                            <a:srgbClr val="000000"/>
                          </a:solidFill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altLang="ru-RU" sz="1000" b="0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порывы ветра, м/с</a:t>
                      </a:r>
                      <a:endPara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64" name="Скругленный прямоугольник 163"/>
                  <p:cNvSpPr/>
                  <p:nvPr/>
                </p:nvSpPr>
                <p:spPr>
                  <a:xfrm>
                    <a:off x="9588713" y="6214698"/>
                    <a:ext cx="282820" cy="225201"/>
                  </a:xfrm>
                  <a:prstGeom prst="round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solidFill>
                      <a:schemeClr val="tx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defTabSz="912321"/>
                    <a:r>
                      <a:rPr lang="ru-RU" sz="800" b="1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60%</a:t>
                    </a:r>
                  </a:p>
                </p:txBody>
              </p:sp>
              <p:sp>
                <p:nvSpPr>
                  <p:cNvPr id="16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98779" y="6083542"/>
                    <a:ext cx="2488285" cy="62831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80200" tIns="40101" rIns="80200" bIns="40101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955471"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- износ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электроэнергетических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систем </a:t>
                    </a:r>
                  </a:p>
                </p:txBody>
              </p:sp>
              <p:sp>
                <p:nvSpPr>
                  <p:cNvPr id="166" name="Прямоугольник 165"/>
                  <p:cNvSpPr/>
                  <p:nvPr/>
                </p:nvSpPr>
                <p:spPr>
                  <a:xfrm>
                    <a:off x="9468305" y="5946999"/>
                    <a:ext cx="658385" cy="197832"/>
                  </a:xfrm>
                  <a:prstGeom prst="rect">
                    <a:avLst/>
                  </a:prstGeom>
                  <a:solidFill>
                    <a:srgbClr val="92D050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lIns="68571" tIns="34286" rIns="68571" bIns="34286" anchor="ctr"/>
                  <a:lstStyle/>
                  <a:p>
                    <a:pPr algn="ctr" defTabSz="912321"/>
                    <a:r>
                      <a:rPr lang="ru-RU" sz="800" kern="0" dirty="0">
                        <a:solidFill>
                          <a:prstClr val="black"/>
                        </a:solidFill>
                        <a:cs typeface="Times New Roman" panose="02020603050405020304" pitchFamily="18" charset="0"/>
                      </a:rPr>
                      <a:t>19/330</a:t>
                    </a:r>
                  </a:p>
                </p:txBody>
              </p:sp>
              <p:sp>
                <p:nvSpPr>
                  <p:cNvPr id="1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990647" y="5834505"/>
                    <a:ext cx="2424535" cy="45756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73" tIns="63988" rIns="127973" bIns="63988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кол-во домов /населения</a:t>
                    </a:r>
                  </a:p>
                </p:txBody>
              </p:sp>
            </p:grpSp>
            <p:sp>
              <p:nvSpPr>
                <p:cNvPr id="15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178660" y="5371639"/>
                  <a:ext cx="2169498" cy="37159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85" tIns="63994" rIns="127985" bIns="63994">
                  <a:spAutoFit/>
                </a:bodyPr>
                <a:lstStyle>
                  <a:defPPr>
                    <a:defRPr lang="ru-RU"/>
                  </a:defPPr>
                  <a:lvl1pPr defTabSz="1279525">
                    <a:defRPr sz="800" b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Arial" panose="020B0604020202020204" pitchFamily="34" charset="0"/>
                    </a:defRPr>
                  </a:lvl1pPr>
                  <a:lvl2pPr marL="742950" indent="-285750" defTabSz="1279525">
                    <a:defRPr sz="2000" b="1"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ru-RU" altLang="ru-RU" sz="1000" dirty="0"/>
                    <a:t>- 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количество </a:t>
                  </a:r>
                  <a:r>
                    <a:rPr lang="ru-RU" altLang="ru-RU" sz="1000" dirty="0" smtClean="0">
                      <a:latin typeface="Arial" panose="020B0604020202020204" pitchFamily="34" charset="0"/>
                    </a:rPr>
                    <a:t>осадков (УГМС</a:t>
                  </a:r>
                  <a:r>
                    <a:rPr lang="ru-RU" altLang="ru-RU" sz="1000" dirty="0">
                      <a:latin typeface="Arial" panose="020B0604020202020204" pitchFamily="34" charset="0"/>
                    </a:rPr>
                    <a:t>), мм</a:t>
                  </a:r>
                </a:p>
              </p:txBody>
            </p:sp>
            <p:sp>
              <p:nvSpPr>
                <p:cNvPr id="154" name="TextBox 23"/>
                <p:cNvSpPr txBox="1"/>
                <p:nvPr/>
              </p:nvSpPr>
              <p:spPr>
                <a:xfrm>
                  <a:off x="6949531" y="5401416"/>
                  <a:ext cx="383894" cy="254429"/>
                </a:xfrm>
                <a:prstGeom prst="rect">
                  <a:avLst/>
                </a:prstGeom>
                <a:solidFill>
                  <a:srgbClr val="4F81BD">
                    <a:lumMod val="75000"/>
                  </a:srgbClr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 smtClean="0">
                      <a:solidFill>
                        <a:prstClr val="black"/>
                      </a:solidFill>
                    </a:rPr>
                    <a:t>17</a:t>
                  </a:r>
                  <a:endParaRPr lang="ru-RU" kern="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TextBox 23"/>
                <p:cNvSpPr txBox="1"/>
                <p:nvPr/>
              </p:nvSpPr>
              <p:spPr>
                <a:xfrm>
                  <a:off x="6945125" y="5661822"/>
                  <a:ext cx="372305" cy="254429"/>
                </a:xfrm>
                <a:prstGeom prst="rect">
                  <a:avLst/>
                </a:prstGeom>
                <a:solidFill>
                  <a:srgbClr val="FF9900"/>
                </a:solidFill>
                <a:effectLst>
                  <a:softEdge rad="63500"/>
                </a:effectLst>
              </p:spPr>
              <p:txBody>
                <a:bodyPr wrap="square" rtlCol="0">
                  <a:spAutoFit/>
                </a:bodyPr>
                <a:lstStyle>
                  <a:defPPr>
                    <a:defRPr lang="ru-RU"/>
                  </a:defPPr>
                  <a:lvl1pPr algn="ctr">
                    <a:defRPr sz="1000" b="1"/>
                  </a:lvl1pPr>
                </a:lstStyle>
                <a:p>
                  <a:pPr defTabSz="912321">
                    <a:defRPr/>
                  </a:pPr>
                  <a:r>
                    <a:rPr lang="ru-RU" kern="0" dirty="0">
                      <a:solidFill>
                        <a:prstClr val="black"/>
                      </a:solidFill>
                    </a:rPr>
                    <a:t>3</a:t>
                  </a:r>
                </a:p>
              </p:txBody>
            </p:sp>
            <p:sp>
              <p:nvSpPr>
                <p:cNvPr id="156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7201945" y="5651919"/>
                  <a:ext cx="2106226" cy="2132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95989" tIns="47996" rIns="95989" bIns="47996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defRPr/>
                  </a:pPr>
                  <a:r>
                    <a:rPr lang="ru-RU" altLang="ru-RU" sz="1000" b="0" kern="0" dirty="0">
                      <a:solidFill>
                        <a:srgbClr val="000000"/>
                      </a:solidFill>
                      <a:cs typeface="Arial" panose="020B0604020202020204" pitchFamily="34" charset="0"/>
                    </a:rPr>
                    <a:t>- </a:t>
                  </a:r>
                  <a:r>
                    <a:rPr lang="ru-RU" altLang="ru-RU" sz="1000" b="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порывы ветра (УГМС), м/с</a:t>
                  </a:r>
                </a:p>
              </p:txBody>
            </p:sp>
          </p:grpSp>
          <p:pic>
            <p:nvPicPr>
              <p:cNvPr id="149" name="Рисунок 148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854671" y="5053465"/>
                <a:ext cx="649048" cy="1206564"/>
              </a:xfrm>
              <a:prstGeom prst="rect">
                <a:avLst/>
              </a:prstGeom>
            </p:spPr>
          </p:pic>
        </p:grpSp>
        <p:pic>
          <p:nvPicPr>
            <p:cNvPr id="179" name="Рисунок 17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107975" y="2401129"/>
              <a:ext cx="2019683" cy="195047"/>
            </a:xfrm>
            <a:prstGeom prst="rect">
              <a:avLst/>
            </a:prstGeom>
          </p:spPr>
        </p:pic>
      </p:grpSp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10151817" y="1935925"/>
            <a:ext cx="1757379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  <a:endParaRPr lang="ru-RU" altLang="ru-RU" sz="1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_Main"/>
          <p:cNvSpPr/>
          <p:nvPr/>
        </p:nvSpPr>
        <p:spPr bwMode="auto">
          <a:xfrm>
            <a:off x="1" y="22"/>
            <a:ext cx="12171578" cy="739746"/>
          </a:xfrm>
          <a:prstGeom prst="rect">
            <a:avLst/>
          </a:prstGeom>
          <a:solidFill>
            <a:srgbClr val="204D84"/>
          </a:solidFill>
          <a:ln w="25400" algn="ctr">
            <a:solidFill>
              <a:srgbClr val="204D84"/>
            </a:solidFill>
            <a:miter lim="800000"/>
            <a:headEnd/>
            <a:tailEnd/>
          </a:ln>
        </p:spPr>
        <p:txBody>
          <a:bodyPr lIns="69334" tIns="34666" rIns="69334" bIns="34666" anchor="ctr"/>
          <a:lstStyle/>
          <a:p>
            <a:pPr algn="ctr"/>
            <a:r>
              <a:rPr lang="ru-RU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 ПО ПОРЫВАМ ВЕТРА
НА ТЕРРИТОРИИ САРАТОВСКОЙ ОБЛАСТИ 
(РИСК НАРУШЕНИЯ ЭЛЕКТРОСНАБЖЕНИЯ НА 04.12.2023)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odpis"/>
          <p:cNvSpPr txBox="1">
            <a:spLocks noChangeArrowheads="1"/>
          </p:cNvSpPr>
          <p:nvPr/>
        </p:nvSpPr>
        <p:spPr bwMode="auto">
          <a:xfrm>
            <a:off x="10492279" y="6320979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6018" tIns="0" rIns="26018" bIns="0" anchor="ctr">
            <a:spAutoFit/>
          </a:bodyPr>
          <a:lstStyle>
            <a:defPPr>
              <a:defRPr lang="ru-RU"/>
            </a:defPPr>
            <a:lvl1pPr defTabSz="1727711">
              <a:spcBef>
                <a:spcPct val="0"/>
              </a:spcBef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ГУ МЧС России по Саратовской обл.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АРМ №9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14:00  03.12.2023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Исп. Киселева И.Д. 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тел. 3666-7502</a:t>
            </a: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4629775" y="3497394"/>
            <a:ext cx="772742" cy="2376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498" tIns="26250" rIns="52498" bIns="2625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Петровск</a:t>
            </a:r>
            <a:endParaRPr lang="ru-RU" alt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Аткарский"/>
          <p:cNvGrpSpPr/>
          <p:nvPr/>
        </p:nvGrpSpPr>
        <p:grpSpPr>
          <a:xfrm>
            <a:off x="548952" y="1283808"/>
            <a:ext cx="897038" cy="488047"/>
            <a:chOff x="1168399" y="4405702"/>
            <a:chExt cx="897038" cy="488047"/>
          </a:xfrm>
        </p:grpSpPr>
        <p:sp>
          <p:nvSpPr>
            <p:cNvPr id="46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1076/9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13489/39598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52" name="os"/>
            <p:cNvSpPr txBox="1"/>
            <p:nvPr/>
          </p:nvSpPr>
          <p:spPr bwMode="auto">
            <a:xfrm>
              <a:off x="1182510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v"/>
            <p:cNvSpPr txBox="1"/>
            <p:nvPr/>
          </p:nvSpPr>
          <p:spPr bwMode="auto">
            <a:xfrm>
              <a:off x="1567453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13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578513</TotalTime>
  <Words>992</Words>
  <Application>Microsoft Office PowerPoint</Application>
  <PresentationFormat>Произвольный</PresentationFormat>
  <Paragraphs>338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Киселева Ирина Дмитриевна</cp:lastModifiedBy>
  <cp:revision>27029</cp:revision>
  <cp:lastPrinted>2020-01-17T13:43:55Z</cp:lastPrinted>
  <dcterms:created xsi:type="dcterms:W3CDTF">2014-09-08T13:21:12Z</dcterms:created>
  <dcterms:modified xsi:type="dcterms:W3CDTF">2023-12-03T08:07:22Z</dcterms:modified>
</cp:coreProperties>
</file>