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7" r:id="rId1"/>
  </p:sldMasterIdLst>
  <p:notesMasterIdLst>
    <p:notesMasterId r:id="rId5"/>
  </p:notesMasterIdLst>
  <p:handoutMasterIdLst>
    <p:handoutMasterId r:id="rId6"/>
  </p:handoutMasterIdLst>
  <p:sldIdLst>
    <p:sldId id="8971" r:id="rId2"/>
    <p:sldId id="8995" r:id="rId3"/>
    <p:sldId id="8996" r:id="rId4"/>
  </p:sldIdLst>
  <p:sldSz cx="12190413" cy="6859588"/>
  <p:notesSz cx="9940925" cy="6808788"/>
  <p:defaultTextStyle>
    <a:defPPr>
      <a:defRPr lang="ru-RU"/>
    </a:defPPr>
    <a:lvl1pPr marL="0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6669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93345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90017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86696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83365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80032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76683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73354" algn="l" defTabSz="79334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E587F38-6BCC-4E5F-A969-F447CE76924F}">
          <p14:sldIdLst>
            <p14:sldId id="8971"/>
            <p14:sldId id="8995"/>
            <p14:sldId id="8996"/>
          </p14:sldIdLst>
        </p14:section>
      </p14:sectionLst>
    </p:ext>
    <p:ext uri="{EFAFB233-063F-42B5-8137-9DF3F51BA10A}">
      <p15:sldGuideLst xmlns="" xmlns:p15="http://schemas.microsoft.com/office/powerpoint/2012/main">
        <p15:guide id="2" pos="3628" userDrawn="1">
          <p15:clr>
            <a:srgbClr val="A4A3A4"/>
          </p15:clr>
        </p15:guide>
        <p15:guide id="3" orient="horz" pos="4320" userDrawn="1">
          <p15:clr>
            <a:srgbClr val="A4A3A4"/>
          </p15:clr>
        </p15:guide>
        <p15:guide id="4" orient="horz" pos="3240">
          <p15:clr>
            <a:srgbClr val="A4A3A4"/>
          </p15:clr>
        </p15:guide>
        <p15:guide id="5" pos="2721">
          <p15:clr>
            <a:srgbClr val="A4A3A4"/>
          </p15:clr>
        </p15:guide>
        <p15:guide id="6" orient="horz" pos="6895">
          <p15:clr>
            <a:srgbClr val="A4A3A4"/>
          </p15:clr>
        </p15:guide>
        <p15:guide id="7" orient="horz" pos="5171">
          <p15:clr>
            <a:srgbClr val="A4A3A4"/>
          </p15:clr>
        </p15:guide>
        <p15:guide id="8" pos="4100">
          <p15:clr>
            <a:srgbClr val="A4A3A4"/>
          </p15:clr>
        </p15:guide>
        <p15:guide id="9" pos="3075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32" initials="A" lastIdx="1" clrIdx="0">
    <p:extLst/>
  </p:cmAuthor>
  <p:cmAuthor id="2" name="User" initials="U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E40C"/>
    <a:srgbClr val="4ADFE6"/>
    <a:srgbClr val="FF0000"/>
    <a:srgbClr val="181DF8"/>
    <a:srgbClr val="FFFFFF"/>
    <a:srgbClr val="0070C0"/>
    <a:srgbClr val="FFFF00"/>
    <a:srgbClr val="00FF00"/>
    <a:srgbClr val="FF33CC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16" autoAdjust="0"/>
    <p:restoredTop sz="97494" autoAdjust="0"/>
  </p:normalViewPr>
  <p:slideViewPr>
    <p:cSldViewPr snapToGrid="0">
      <p:cViewPr varScale="1">
        <p:scale>
          <a:sx n="114" d="100"/>
          <a:sy n="114" d="100"/>
        </p:scale>
        <p:origin x="-660" y="-102"/>
      </p:cViewPr>
      <p:guideLst>
        <p:guide orient="horz" pos="3610"/>
        <p:guide orient="horz" pos="2707"/>
        <p:guide orient="horz" pos="5762"/>
        <p:guide orient="horz" pos="4321"/>
        <p:guide pos="4280"/>
        <p:guide pos="3210"/>
        <p:guide pos="4837"/>
        <p:guide pos="3628"/>
      </p:guideLst>
    </p:cSldViewPr>
  </p:slideViewPr>
  <p:outlineViewPr>
    <p:cViewPr>
      <p:scale>
        <a:sx n="66" d="100"/>
        <a:sy n="66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1878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30817" y="154"/>
            <a:ext cx="4308031" cy="341074"/>
          </a:xfrm>
          <a:prstGeom prst="rect">
            <a:avLst/>
          </a:prstGeom>
        </p:spPr>
        <p:txBody>
          <a:bodyPr vert="horz" lIns="88101" tIns="44046" rIns="88101" bIns="44046" rtlCol="0"/>
          <a:lstStyle>
            <a:lvl1pPr algn="r">
              <a:defRPr sz="1100"/>
            </a:lvl1pPr>
          </a:lstStyle>
          <a:p>
            <a:fld id="{2CAE2469-05AA-4EAD-ADCF-345832F5635C}" type="datetimeFigureOut">
              <a:rPr lang="ru-RU" smtClean="0"/>
              <a:t>30.06.2026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52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30817" y="6467742"/>
            <a:ext cx="4308031" cy="341072"/>
          </a:xfrm>
          <a:prstGeom prst="rect">
            <a:avLst/>
          </a:prstGeom>
        </p:spPr>
        <p:txBody>
          <a:bodyPr vert="horz" lIns="88101" tIns="44046" rIns="88101" bIns="44046" rtlCol="0" anchor="b"/>
          <a:lstStyle>
            <a:lvl1pPr algn="r">
              <a:defRPr sz="1100"/>
            </a:lvl1pPr>
          </a:lstStyle>
          <a:p>
            <a:fld id="{0FAB2133-15B0-4EFE-BC30-805BCBD475C7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5782219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5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31042" y="49"/>
            <a:ext cx="4307733" cy="341623"/>
          </a:xfrm>
          <a:prstGeom prst="rect">
            <a:avLst/>
          </a:prstGeom>
        </p:spPr>
        <p:txBody>
          <a:bodyPr vert="horz" lIns="95395" tIns="47697" rIns="95395" bIns="47697" rtlCol="0"/>
          <a:lstStyle>
            <a:lvl1pPr algn="r">
              <a:defRPr sz="1300"/>
            </a:lvl1pPr>
          </a:lstStyle>
          <a:p>
            <a:fld id="{0060E01D-5EF3-45B4-8D72-A960D6489AA6}" type="datetimeFigureOut">
              <a:rPr lang="ru-RU" smtClean="0"/>
              <a:pPr/>
              <a:t>30.06.2026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30525" y="850900"/>
            <a:ext cx="4079875" cy="2297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395" tIns="47697" rIns="95395" bIns="47697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4247" y="3276749"/>
            <a:ext cx="7952739" cy="2680960"/>
          </a:xfrm>
          <a:prstGeom prst="rect">
            <a:avLst/>
          </a:prstGeom>
        </p:spPr>
        <p:txBody>
          <a:bodyPr vert="horz" lIns="95395" tIns="47697" rIns="95395" bIns="47697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5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l">
              <a:defRPr sz="13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31042" y="6467304"/>
            <a:ext cx="4307733" cy="341621"/>
          </a:xfrm>
          <a:prstGeom prst="rect">
            <a:avLst/>
          </a:prstGeom>
        </p:spPr>
        <p:txBody>
          <a:bodyPr vert="horz" lIns="95395" tIns="47697" rIns="95395" bIns="47697" rtlCol="0" anchor="b"/>
          <a:lstStyle>
            <a:lvl1pPr algn="r">
              <a:defRPr sz="1300"/>
            </a:lvl1pPr>
          </a:lstStyle>
          <a:p>
            <a:fld id="{B02A437B-EFF4-43AF-8D02-B1E280ECFFA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4388042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96669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93345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90017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86696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83365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80032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76683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73354" algn="l" defTabSz="79334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30525" y="850900"/>
            <a:ext cx="4079875" cy="229711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Верхний колонтитул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92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4637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50900"/>
            <a:ext cx="4084637" cy="22987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2A437B-EFF4-43AF-8D02-B1E280ECFFA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90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820" y="1122632"/>
            <a:ext cx="9142810" cy="2388153"/>
          </a:xfrm>
        </p:spPr>
        <p:txBody>
          <a:bodyPr anchor="b"/>
          <a:lstStyle>
            <a:lvl1pPr algn="ctr"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820" y="3602913"/>
            <a:ext cx="9142810" cy="1656146"/>
          </a:xfrm>
        </p:spPr>
        <p:txBody>
          <a:bodyPr/>
          <a:lstStyle>
            <a:lvl1pPr marL="0" indent="0" algn="ctr">
              <a:buNone/>
              <a:defRPr sz="2100"/>
            </a:lvl1pPr>
            <a:lvl2pPr marL="396742" indent="0" algn="ctr">
              <a:buNone/>
              <a:defRPr sz="1700"/>
            </a:lvl2pPr>
            <a:lvl3pPr marL="793484" indent="0" algn="ctr">
              <a:buNone/>
              <a:defRPr sz="1600"/>
            </a:lvl3pPr>
            <a:lvl4pPr marL="1190222" indent="0" algn="ctr">
              <a:buNone/>
              <a:defRPr sz="1400"/>
            </a:lvl4pPr>
            <a:lvl5pPr marL="1586972" indent="0" algn="ctr">
              <a:buNone/>
              <a:defRPr sz="1400"/>
            </a:lvl5pPr>
            <a:lvl6pPr marL="1983705" indent="0" algn="ctr">
              <a:buNone/>
              <a:defRPr sz="1400"/>
            </a:lvl6pPr>
            <a:lvl7pPr marL="2380441" indent="0" algn="ctr">
              <a:buNone/>
              <a:defRPr sz="1400"/>
            </a:lvl7pPr>
            <a:lvl8pPr marL="2777165" indent="0" algn="ctr">
              <a:buNone/>
              <a:defRPr sz="1400"/>
            </a:lvl8pPr>
            <a:lvl9pPr marL="3173912" indent="0" algn="ctr">
              <a:buNone/>
              <a:defRPr sz="14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0C8632-C3E7-49F7-8AC2-0F3B7FF7F61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26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F456B-19DB-4F30-ACA3-F44E55C6B6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61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3821" y="365228"/>
            <a:ext cx="2628557" cy="581318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54" y="365228"/>
            <a:ext cx="7733293" cy="581318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06860F-F60B-4300-9D04-054163F782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3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9BB9C-38B9-4990-8234-50C335FF56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06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755" y="1710152"/>
            <a:ext cx="10514231" cy="2853398"/>
          </a:xfrm>
        </p:spPr>
        <p:txBody>
          <a:bodyPr anchor="b"/>
          <a:lstStyle>
            <a:lvl1pPr>
              <a:defRPr sz="5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755" y="4590528"/>
            <a:ext cx="10514231" cy="1500534"/>
          </a:xfrm>
        </p:spPr>
        <p:txBody>
          <a:bodyPr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3967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934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1902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5869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19837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3804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777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1739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B5C07-D729-4765-B658-CBC287F351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34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02" y="1826098"/>
            <a:ext cx="5180925" cy="4352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414" y="1826098"/>
            <a:ext cx="5180925" cy="435234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7DCBB-9EE9-48EB-9382-BB971AEF67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84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90" y="365252"/>
            <a:ext cx="10514231" cy="132587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694" y="1681563"/>
            <a:ext cx="5157116" cy="8241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742" indent="0">
              <a:buNone/>
              <a:defRPr sz="1700" b="1"/>
            </a:lvl2pPr>
            <a:lvl3pPr marL="793484" indent="0">
              <a:buNone/>
              <a:defRPr sz="1600" b="1"/>
            </a:lvl3pPr>
            <a:lvl4pPr marL="1190222" indent="0">
              <a:buNone/>
              <a:defRPr sz="1400" b="1"/>
            </a:lvl4pPr>
            <a:lvl5pPr marL="1586972" indent="0">
              <a:buNone/>
              <a:defRPr sz="1400" b="1"/>
            </a:lvl5pPr>
            <a:lvl6pPr marL="1983705" indent="0">
              <a:buNone/>
              <a:defRPr sz="1400" b="1"/>
            </a:lvl6pPr>
            <a:lvl7pPr marL="2380441" indent="0">
              <a:buNone/>
              <a:defRPr sz="1400" b="1"/>
            </a:lvl7pPr>
            <a:lvl8pPr marL="2777165" indent="0">
              <a:buNone/>
              <a:defRPr sz="1400" b="1"/>
            </a:lvl8pPr>
            <a:lvl9pPr marL="31739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694" y="2505655"/>
            <a:ext cx="5157116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1460" y="1681563"/>
            <a:ext cx="5182513" cy="824103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396742" indent="0">
              <a:buNone/>
              <a:defRPr sz="1700" b="1"/>
            </a:lvl2pPr>
            <a:lvl3pPr marL="793484" indent="0">
              <a:buNone/>
              <a:defRPr sz="1600" b="1"/>
            </a:lvl3pPr>
            <a:lvl4pPr marL="1190222" indent="0">
              <a:buNone/>
              <a:defRPr sz="1400" b="1"/>
            </a:lvl4pPr>
            <a:lvl5pPr marL="1586972" indent="0">
              <a:buNone/>
              <a:defRPr sz="1400" b="1"/>
            </a:lvl5pPr>
            <a:lvl6pPr marL="1983705" indent="0">
              <a:buNone/>
              <a:defRPr sz="1400" b="1"/>
            </a:lvl6pPr>
            <a:lvl7pPr marL="2380441" indent="0">
              <a:buNone/>
              <a:defRPr sz="1400" b="1"/>
            </a:lvl7pPr>
            <a:lvl8pPr marL="2777165" indent="0">
              <a:buNone/>
              <a:defRPr sz="1400" b="1"/>
            </a:lvl8pPr>
            <a:lvl9pPr marL="3173912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1460" y="2505655"/>
            <a:ext cx="5182513" cy="3685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F2DF9-0C99-402E-A29B-79D47C97E22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5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588907-C54A-4434-B345-A1CA98D6318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75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AF6F3-6C7A-4AB5-8AB8-C787B1E3FB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0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8" y="457315"/>
            <a:ext cx="3931726" cy="1600571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2513" y="987672"/>
            <a:ext cx="6171396" cy="487475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1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8" y="2057881"/>
            <a:ext cx="3931726" cy="3812471"/>
          </a:xfrm>
        </p:spPr>
        <p:txBody>
          <a:bodyPr/>
          <a:lstStyle>
            <a:lvl1pPr marL="0" indent="0">
              <a:buNone/>
              <a:defRPr sz="1400"/>
            </a:lvl1pPr>
            <a:lvl2pPr marL="396742" indent="0">
              <a:buNone/>
              <a:defRPr sz="1300"/>
            </a:lvl2pPr>
            <a:lvl3pPr marL="793484" indent="0">
              <a:buNone/>
              <a:defRPr sz="1000"/>
            </a:lvl3pPr>
            <a:lvl4pPr marL="1190222" indent="0">
              <a:buNone/>
              <a:defRPr sz="900"/>
            </a:lvl4pPr>
            <a:lvl5pPr marL="1586972" indent="0">
              <a:buNone/>
              <a:defRPr sz="900"/>
            </a:lvl5pPr>
            <a:lvl6pPr marL="1983705" indent="0">
              <a:buNone/>
              <a:defRPr sz="900"/>
            </a:lvl6pPr>
            <a:lvl7pPr marL="2380441" indent="0">
              <a:buNone/>
              <a:defRPr sz="900"/>
            </a:lvl7pPr>
            <a:lvl8pPr marL="2777165" indent="0">
              <a:buNone/>
              <a:defRPr sz="900"/>
            </a:lvl8pPr>
            <a:lvl9pPr marL="31739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F2BA2-E48D-4602-BA8E-A03584B1399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4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678" y="457315"/>
            <a:ext cx="3931726" cy="1600571"/>
          </a:xfrm>
        </p:spPr>
        <p:txBody>
          <a:bodyPr anchor="b"/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2513" y="987672"/>
            <a:ext cx="6171396" cy="4874753"/>
          </a:xfrm>
        </p:spPr>
        <p:txBody>
          <a:bodyPr anchor="t"/>
          <a:lstStyle>
            <a:lvl1pPr marL="0" indent="0">
              <a:buNone/>
              <a:defRPr sz="2800"/>
            </a:lvl1pPr>
            <a:lvl2pPr marL="396742" indent="0">
              <a:buNone/>
              <a:defRPr sz="2400"/>
            </a:lvl2pPr>
            <a:lvl3pPr marL="793484" indent="0">
              <a:buNone/>
              <a:defRPr sz="2100"/>
            </a:lvl3pPr>
            <a:lvl4pPr marL="1190222" indent="0">
              <a:buNone/>
              <a:defRPr sz="1700"/>
            </a:lvl4pPr>
            <a:lvl5pPr marL="1586972" indent="0">
              <a:buNone/>
              <a:defRPr sz="1700"/>
            </a:lvl5pPr>
            <a:lvl6pPr marL="1983705" indent="0">
              <a:buNone/>
              <a:defRPr sz="1700"/>
            </a:lvl6pPr>
            <a:lvl7pPr marL="2380441" indent="0">
              <a:buNone/>
              <a:defRPr sz="1700"/>
            </a:lvl7pPr>
            <a:lvl8pPr marL="2777165" indent="0">
              <a:buNone/>
              <a:defRPr sz="1700"/>
            </a:lvl8pPr>
            <a:lvl9pPr marL="3173912" indent="0">
              <a:buNone/>
              <a:defRPr sz="17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678" y="2057881"/>
            <a:ext cx="3931726" cy="3812471"/>
          </a:xfrm>
        </p:spPr>
        <p:txBody>
          <a:bodyPr/>
          <a:lstStyle>
            <a:lvl1pPr marL="0" indent="0">
              <a:buNone/>
              <a:defRPr sz="1400"/>
            </a:lvl1pPr>
            <a:lvl2pPr marL="396742" indent="0">
              <a:buNone/>
              <a:defRPr sz="1300"/>
            </a:lvl2pPr>
            <a:lvl3pPr marL="793484" indent="0">
              <a:buNone/>
              <a:defRPr sz="1000"/>
            </a:lvl3pPr>
            <a:lvl4pPr marL="1190222" indent="0">
              <a:buNone/>
              <a:defRPr sz="900"/>
            </a:lvl4pPr>
            <a:lvl5pPr marL="1586972" indent="0">
              <a:buNone/>
              <a:defRPr sz="900"/>
            </a:lvl5pPr>
            <a:lvl6pPr marL="1983705" indent="0">
              <a:buNone/>
              <a:defRPr sz="900"/>
            </a:lvl6pPr>
            <a:lvl7pPr marL="2380441" indent="0">
              <a:buNone/>
              <a:defRPr sz="900"/>
            </a:lvl7pPr>
            <a:lvl8pPr marL="2777165" indent="0">
              <a:buNone/>
              <a:defRPr sz="900"/>
            </a:lvl8pPr>
            <a:lvl9pPr marL="3173912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4F69D-F1BE-4786-A384-907DE08AC6B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2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109" y="365252"/>
            <a:ext cx="10514231" cy="1325870"/>
          </a:xfrm>
          <a:prstGeom prst="rect">
            <a:avLst/>
          </a:prstGeom>
        </p:spPr>
        <p:txBody>
          <a:bodyPr vert="horz" lIns="79348" tIns="39683" rIns="79348" bIns="3968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09" y="1826098"/>
            <a:ext cx="10514231" cy="4352347"/>
          </a:xfrm>
          <a:prstGeom prst="rect">
            <a:avLst/>
          </a:prstGeom>
        </p:spPr>
        <p:txBody>
          <a:bodyPr vert="horz" lIns="79348" tIns="39683" rIns="79348" bIns="3968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093" y="6357875"/>
            <a:ext cx="2742843" cy="365209"/>
          </a:xfrm>
          <a:prstGeom prst="rect">
            <a:avLst/>
          </a:prstGeom>
        </p:spPr>
        <p:txBody>
          <a:bodyPr vert="horz" lIns="79348" tIns="39683" rIns="79348" bIns="3968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3484"/>
            <a:fld id="{B0E99B11-B530-4D12-B16B-7E39BAE919F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93484"/>
              <a:t>30.06.2026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075" y="6357875"/>
            <a:ext cx="4114264" cy="365209"/>
          </a:xfrm>
          <a:prstGeom prst="rect">
            <a:avLst/>
          </a:prstGeom>
        </p:spPr>
        <p:txBody>
          <a:bodyPr vert="horz" lIns="79348" tIns="39683" rIns="79348" bIns="3968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3484"/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9484" y="6357875"/>
            <a:ext cx="2742843" cy="365209"/>
          </a:xfrm>
          <a:prstGeom prst="rect">
            <a:avLst/>
          </a:prstGeom>
        </p:spPr>
        <p:txBody>
          <a:bodyPr vert="horz" lIns="79348" tIns="39683" rIns="79348" bIns="3968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793484"/>
            <a:fld id="{5E1843BC-D711-48B0-96AF-69836F42B35F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793484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585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hf hdr="0" ftr="0" dt="0"/>
  <p:txStyles>
    <p:titleStyle>
      <a:lvl1pPr algn="l" defTabSz="793484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8374" indent="-198374" algn="l" defTabSz="793484" rtl="0" eaLnBrk="1" latinLnBrk="0" hangingPunct="1">
        <a:lnSpc>
          <a:spcPct val="90000"/>
        </a:lnSpc>
        <a:spcBef>
          <a:spcPts val="869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95116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1848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88587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785331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182068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578805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975565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372296" indent="-198374" algn="l" defTabSz="793484" rtl="0" eaLnBrk="1" latinLnBrk="0" hangingPunct="1">
        <a:lnSpc>
          <a:spcPct val="90000"/>
        </a:lnSpc>
        <a:spcBef>
          <a:spcPts val="43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6742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93484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90222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86972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83705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80441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77165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73912" algn="l" defTabSz="79348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5.jpg"/><Relationship Id="rId21" Type="http://schemas.microsoft.com/office/2007/relationships/hdphoto" Target="../media/hdphoto7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6.jpeg"/><Relationship Id="rId15" Type="http://schemas.microsoft.com/office/2007/relationships/hdphoto" Target="../media/hdphoto4.wdp"/><Relationship Id="rId23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microsoft.com/office/2007/relationships/hdphoto" Target="../media/hdphoto6.wdp"/><Relationship Id="rId4" Type="http://schemas.openxmlformats.org/officeDocument/2006/relationships/image" Target="file:///D:\&#1058;&#1072;&#1088;&#1072;&#1085;&#1086;&#1074;&#1072;%20&#1045;.&#1070;\&#1084;&#1072;&#1082;&#1088;&#1086;&#1089;&#1099;\4&#1052;&#1054;&#1044;\&#1042;&#1077;&#1090;&#1077;&#1088;\&#1054;&#1079;&#1080;&#1085;&#1089;&#1082;&#1080;&#1081;.jpg" TargetMode="External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5.jpg"/><Relationship Id="rId21" Type="http://schemas.microsoft.com/office/2007/relationships/hdphoto" Target="../media/hdphoto7.wdp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microsoft.com/office/2007/relationships/hdphoto" Target="../media/hdphoto5.wdp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11" Type="http://schemas.microsoft.com/office/2007/relationships/hdphoto" Target="../media/hdphoto2.wdp"/><Relationship Id="rId5" Type="http://schemas.openxmlformats.org/officeDocument/2006/relationships/image" Target="../media/image6.jpeg"/><Relationship Id="rId15" Type="http://schemas.microsoft.com/office/2007/relationships/hdphoto" Target="../media/hdphoto4.wdp"/><Relationship Id="rId23" Type="http://schemas.microsoft.com/office/2007/relationships/hdphoto" Target="../media/hdphoto8.wdp"/><Relationship Id="rId10" Type="http://schemas.openxmlformats.org/officeDocument/2006/relationships/image" Target="../media/image8.png"/><Relationship Id="rId19" Type="http://schemas.microsoft.com/office/2007/relationships/hdphoto" Target="../media/hdphoto6.wdp"/><Relationship Id="rId4" Type="http://schemas.openxmlformats.org/officeDocument/2006/relationships/image" Target="file:///D:\&#1058;&#1072;&#1088;&#1072;&#1085;&#1086;&#1074;&#1072;%20&#1045;.&#1070;\&#1084;&#1072;&#1082;&#1088;&#1086;&#1089;&#1099;\4&#1052;&#1054;&#1044;\&#1042;&#1077;&#1090;&#1077;&#1088;\&#1055;&#1077;&#1088;&#1077;&#1083;&#1102;&#1073;&#1089;&#1082;&#1080;&#1081;.jpg" TargetMode="External"/><Relationship Id="rId9" Type="http://schemas.microsoft.com/office/2007/relationships/hdphoto" Target="../media/hdphoto1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86" y="739768"/>
            <a:ext cx="12199799" cy="61208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2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
САРАТОВСКОЙ ОБЛАСТИ (РИСК НАРУШЕНИЯ ЭЛЕКТРОСНАБЖЕНИЯ НА 01.07.2026)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51" name="Группа 250"/>
          <p:cNvGrpSpPr/>
          <p:nvPr/>
        </p:nvGrpSpPr>
        <p:grpSpPr>
          <a:xfrm>
            <a:off x="9844444" y="832364"/>
            <a:ext cx="2520000" cy="3998697"/>
            <a:chOff x="7710773" y="3705036"/>
            <a:chExt cx="3043098" cy="4605133"/>
          </a:xfrm>
        </p:grpSpPr>
        <p:grpSp>
          <p:nvGrpSpPr>
            <p:cNvPr id="252" name="Группа 251"/>
            <p:cNvGrpSpPr/>
            <p:nvPr/>
          </p:nvGrpSpPr>
          <p:grpSpPr>
            <a:xfrm>
              <a:off x="7710773" y="3705036"/>
              <a:ext cx="3043098" cy="4605133"/>
              <a:chOff x="6849104" y="3526681"/>
              <a:chExt cx="2706167" cy="3400115"/>
            </a:xfrm>
          </p:grpSpPr>
          <p:sp>
            <p:nvSpPr>
              <p:cNvPr id="255" name="Text Box 97"/>
              <p:cNvSpPr txBox="1">
                <a:spLocks noChangeArrowheads="1"/>
              </p:cNvSpPr>
              <p:nvPr/>
            </p:nvSpPr>
            <p:spPr bwMode="auto">
              <a:xfrm>
                <a:off x="7066917" y="6209278"/>
                <a:ext cx="1460939" cy="2130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Arial" panose="020B0604020202020204" pitchFamily="34" charset="0"/>
                </a:endParaRPr>
              </a:p>
            </p:txBody>
          </p:sp>
          <p:grpSp>
            <p:nvGrpSpPr>
              <p:cNvPr id="256" name="Группа 255"/>
              <p:cNvGrpSpPr/>
              <p:nvPr/>
            </p:nvGrpSpPr>
            <p:grpSpPr>
              <a:xfrm>
                <a:off x="6849104" y="3526681"/>
                <a:ext cx="2706167" cy="3400115"/>
                <a:chOff x="9345962" y="503568"/>
                <a:chExt cx="3096695" cy="6462686"/>
              </a:xfrm>
            </p:grpSpPr>
            <p:grpSp>
              <p:nvGrpSpPr>
                <p:cNvPr id="261" name="Группа 1145"/>
                <p:cNvGrpSpPr/>
                <p:nvPr/>
              </p:nvGrpSpPr>
              <p:grpSpPr>
                <a:xfrm>
                  <a:off x="9345962" y="503568"/>
                  <a:ext cx="3096695" cy="6462686"/>
                  <a:chOff x="6714445" y="3101496"/>
                  <a:chExt cx="2522016" cy="3829393"/>
                </a:xfrm>
              </p:grpSpPr>
              <p:sp>
                <p:nvSpPr>
                  <p:cNvPr id="266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6759625" y="3101496"/>
                    <a:ext cx="2283816" cy="3829393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defTabSz="912321">
                      <a:defRPr/>
                    </a:pPr>
                    <a:endParaRPr lang="ru-RU" altLang="ru-RU" sz="800" dirty="0">
                      <a:solidFill>
                        <a:srgbClr val="000000"/>
                      </a:solidFill>
                      <a:latin typeface="Calibri" panose="020F050202020403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55862" y="5746254"/>
                    <a:ext cx="1833906" cy="2680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cs typeface="Arial" panose="020B0604020202020204" pitchFamily="34" charset="0"/>
                      </a:rPr>
                      <a:t>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прогноз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нарушения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ЛЭП </a:t>
                    </a:r>
                    <a:r>
                      <a:rPr lang="ru-RU" altLang="ru-RU" sz="1000" b="0" kern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(УГМС)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69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187581" y="6232910"/>
                    <a:ext cx="1609849" cy="29368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defRPr/>
                    </a:pPr>
                    <a:endParaRPr lang="ru-RU" altLang="ru-RU" sz="800" b="0" dirty="0">
                      <a:solidFill>
                        <a:srgbClr val="000000"/>
                      </a:solidFill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270" name="TextBox 10"/>
                  <p:cNvSpPr txBox="1"/>
                  <p:nvPr/>
                </p:nvSpPr>
                <p:spPr>
                  <a:xfrm>
                    <a:off x="6714445" y="6681261"/>
                    <a:ext cx="591514" cy="191585"/>
                  </a:xfrm>
                  <a:prstGeom prst="rect">
                    <a:avLst/>
                  </a:prstGeom>
                  <a:solidFill>
                    <a:schemeClr val="bg1"/>
                  </a:solidFill>
                  <a:effectLst>
                    <a:softEdge rad="63500"/>
                  </a:effectLst>
                </p:spPr>
                <p:txBody>
                  <a:bodyPr wrap="square" rtlCol="0">
                    <a:spAutoFit/>
                  </a:bodyPr>
                  <a:lstStyle>
                    <a:defPPr>
                      <a:defRPr lang="ru-RU"/>
                    </a:defPPr>
                    <a:lvl1pPr algn="ctr">
                      <a:defRPr sz="700" b="1"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</a:lstStyle>
                  <a:p>
                    <a:pPr algn="l" defTabSz="912321">
                      <a:defRPr/>
                    </a:pPr>
                    <a:r>
                      <a:rPr lang="ru-RU" dirty="0" smtClean="0">
                        <a:solidFill>
                          <a:prstClr val="black"/>
                        </a:solidFill>
                      </a:rPr>
                      <a:t>Город</a:t>
                    </a:r>
                    <a:endParaRPr lang="ru-RU" dirty="0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271" name="Полилиния 270"/>
                  <p:cNvSpPr/>
                  <p:nvPr/>
                </p:nvSpPr>
                <p:spPr>
                  <a:xfrm>
                    <a:off x="6845734" y="5799052"/>
                    <a:ext cx="324905" cy="204788"/>
                  </a:xfrm>
                  <a:custGeom>
                    <a:avLst/>
                    <a:gdLst>
                      <a:gd name="connsiteX0" fmla="*/ 42863 w 324905"/>
                      <a:gd name="connsiteY0" fmla="*/ 28575 h 204788"/>
                      <a:gd name="connsiteX1" fmla="*/ 47625 w 324905"/>
                      <a:gd name="connsiteY1" fmla="*/ 4763 h 204788"/>
                      <a:gd name="connsiteX2" fmla="*/ 61913 w 324905"/>
                      <a:gd name="connsiteY2" fmla="*/ 0 h 204788"/>
                      <a:gd name="connsiteX3" fmla="*/ 95250 w 324905"/>
                      <a:gd name="connsiteY3" fmla="*/ 4763 h 204788"/>
                      <a:gd name="connsiteX4" fmla="*/ 200025 w 324905"/>
                      <a:gd name="connsiteY4" fmla="*/ 9525 h 204788"/>
                      <a:gd name="connsiteX5" fmla="*/ 252413 w 324905"/>
                      <a:gd name="connsiteY5" fmla="*/ 14288 h 204788"/>
                      <a:gd name="connsiteX6" fmla="*/ 280988 w 324905"/>
                      <a:gd name="connsiteY6" fmla="*/ 23813 h 204788"/>
                      <a:gd name="connsiteX7" fmla="*/ 285750 w 324905"/>
                      <a:gd name="connsiteY7" fmla="*/ 52388 h 204788"/>
                      <a:gd name="connsiteX8" fmla="*/ 300038 w 324905"/>
                      <a:gd name="connsiteY8" fmla="*/ 57150 h 204788"/>
                      <a:gd name="connsiteX9" fmla="*/ 314325 w 324905"/>
                      <a:gd name="connsiteY9" fmla="*/ 66675 h 204788"/>
                      <a:gd name="connsiteX10" fmla="*/ 323850 w 324905"/>
                      <a:gd name="connsiteY10" fmla="*/ 80963 h 204788"/>
                      <a:gd name="connsiteX11" fmla="*/ 319088 w 324905"/>
                      <a:gd name="connsiteY11" fmla="*/ 180975 h 204788"/>
                      <a:gd name="connsiteX12" fmla="*/ 300038 w 324905"/>
                      <a:gd name="connsiteY12" fmla="*/ 185738 h 204788"/>
                      <a:gd name="connsiteX13" fmla="*/ 228600 w 324905"/>
                      <a:gd name="connsiteY13" fmla="*/ 190500 h 204788"/>
                      <a:gd name="connsiteX14" fmla="*/ 209550 w 324905"/>
                      <a:gd name="connsiteY14" fmla="*/ 195263 h 204788"/>
                      <a:gd name="connsiteX15" fmla="*/ 185738 w 324905"/>
                      <a:gd name="connsiteY15" fmla="*/ 200025 h 204788"/>
                      <a:gd name="connsiteX16" fmla="*/ 171450 w 324905"/>
                      <a:gd name="connsiteY16" fmla="*/ 204788 h 204788"/>
                      <a:gd name="connsiteX17" fmla="*/ 152400 w 324905"/>
                      <a:gd name="connsiteY17" fmla="*/ 190500 h 204788"/>
                      <a:gd name="connsiteX18" fmla="*/ 138113 w 324905"/>
                      <a:gd name="connsiteY18" fmla="*/ 180975 h 204788"/>
                      <a:gd name="connsiteX19" fmla="*/ 123825 w 324905"/>
                      <a:gd name="connsiteY19" fmla="*/ 166688 h 204788"/>
                      <a:gd name="connsiteX20" fmla="*/ 95250 w 324905"/>
                      <a:gd name="connsiteY20" fmla="*/ 152400 h 204788"/>
                      <a:gd name="connsiteX21" fmla="*/ 42863 w 324905"/>
                      <a:gd name="connsiteY21" fmla="*/ 147638 h 204788"/>
                      <a:gd name="connsiteX22" fmla="*/ 14288 w 324905"/>
                      <a:gd name="connsiteY22" fmla="*/ 133350 h 204788"/>
                      <a:gd name="connsiteX23" fmla="*/ 4763 w 324905"/>
                      <a:gd name="connsiteY23" fmla="*/ 119063 h 204788"/>
                      <a:gd name="connsiteX24" fmla="*/ 0 w 324905"/>
                      <a:gd name="connsiteY24" fmla="*/ 104775 h 204788"/>
                      <a:gd name="connsiteX25" fmla="*/ 19050 w 324905"/>
                      <a:gd name="connsiteY25" fmla="*/ 42863 h 204788"/>
                      <a:gd name="connsiteX26" fmla="*/ 42863 w 324905"/>
                      <a:gd name="connsiteY26" fmla="*/ 28575 h 20478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</a:cxnLst>
                    <a:rect l="l" t="t" r="r" b="b"/>
                    <a:pathLst>
                      <a:path w="324905" h="204788">
                        <a:moveTo>
                          <a:pt x="42863" y="28575"/>
                        </a:moveTo>
                        <a:cubicBezTo>
                          <a:pt x="44450" y="20638"/>
                          <a:pt x="43135" y="11498"/>
                          <a:pt x="47625" y="4763"/>
                        </a:cubicBezTo>
                        <a:cubicBezTo>
                          <a:pt x="50410" y="586"/>
                          <a:pt x="56893" y="0"/>
                          <a:pt x="61913" y="0"/>
                        </a:cubicBezTo>
                        <a:cubicBezTo>
                          <a:pt x="73138" y="0"/>
                          <a:pt x="84138" y="3175"/>
                          <a:pt x="95250" y="4763"/>
                        </a:cubicBezTo>
                        <a:cubicBezTo>
                          <a:pt x="147969" y="22336"/>
                          <a:pt x="113804" y="14914"/>
                          <a:pt x="200025" y="9525"/>
                        </a:cubicBezTo>
                        <a:cubicBezTo>
                          <a:pt x="217488" y="11113"/>
                          <a:pt x="235145" y="11241"/>
                          <a:pt x="252413" y="14288"/>
                        </a:cubicBezTo>
                        <a:cubicBezTo>
                          <a:pt x="262300" y="16033"/>
                          <a:pt x="280988" y="23813"/>
                          <a:pt x="280988" y="23813"/>
                        </a:cubicBezTo>
                        <a:cubicBezTo>
                          <a:pt x="282575" y="33338"/>
                          <a:pt x="280959" y="44004"/>
                          <a:pt x="285750" y="52388"/>
                        </a:cubicBezTo>
                        <a:cubicBezTo>
                          <a:pt x="288241" y="56747"/>
                          <a:pt x="295548" y="54905"/>
                          <a:pt x="300038" y="57150"/>
                        </a:cubicBezTo>
                        <a:cubicBezTo>
                          <a:pt x="305157" y="59710"/>
                          <a:pt x="309563" y="63500"/>
                          <a:pt x="314325" y="66675"/>
                        </a:cubicBezTo>
                        <a:cubicBezTo>
                          <a:pt x="317500" y="71438"/>
                          <a:pt x="323612" y="75244"/>
                          <a:pt x="323850" y="80963"/>
                        </a:cubicBezTo>
                        <a:cubicBezTo>
                          <a:pt x="325240" y="114309"/>
                          <a:pt x="326484" y="148430"/>
                          <a:pt x="319088" y="180975"/>
                        </a:cubicBezTo>
                        <a:cubicBezTo>
                          <a:pt x="317637" y="187358"/>
                          <a:pt x="306548" y="185053"/>
                          <a:pt x="300038" y="185738"/>
                        </a:cubicBezTo>
                        <a:cubicBezTo>
                          <a:pt x="276304" y="188236"/>
                          <a:pt x="252413" y="188913"/>
                          <a:pt x="228600" y="190500"/>
                        </a:cubicBezTo>
                        <a:cubicBezTo>
                          <a:pt x="222250" y="192088"/>
                          <a:pt x="215940" y="193843"/>
                          <a:pt x="209550" y="195263"/>
                        </a:cubicBezTo>
                        <a:cubicBezTo>
                          <a:pt x="201648" y="197019"/>
                          <a:pt x="193591" y="198062"/>
                          <a:pt x="185738" y="200025"/>
                        </a:cubicBezTo>
                        <a:cubicBezTo>
                          <a:pt x="180868" y="201243"/>
                          <a:pt x="176213" y="203200"/>
                          <a:pt x="171450" y="204788"/>
                        </a:cubicBezTo>
                        <a:cubicBezTo>
                          <a:pt x="165100" y="200025"/>
                          <a:pt x="158859" y="195114"/>
                          <a:pt x="152400" y="190500"/>
                        </a:cubicBezTo>
                        <a:cubicBezTo>
                          <a:pt x="147743" y="187173"/>
                          <a:pt x="142510" y="184639"/>
                          <a:pt x="138113" y="180975"/>
                        </a:cubicBezTo>
                        <a:cubicBezTo>
                          <a:pt x="132939" y="176663"/>
                          <a:pt x="128999" y="171000"/>
                          <a:pt x="123825" y="166688"/>
                        </a:cubicBezTo>
                        <a:cubicBezTo>
                          <a:pt x="116019" y="160183"/>
                          <a:pt x="105619" y="153881"/>
                          <a:pt x="95250" y="152400"/>
                        </a:cubicBezTo>
                        <a:cubicBezTo>
                          <a:pt x="77892" y="149920"/>
                          <a:pt x="60325" y="149225"/>
                          <a:pt x="42863" y="147638"/>
                        </a:cubicBezTo>
                        <a:cubicBezTo>
                          <a:pt x="31242" y="143764"/>
                          <a:pt x="23520" y="142582"/>
                          <a:pt x="14288" y="133350"/>
                        </a:cubicBezTo>
                        <a:cubicBezTo>
                          <a:pt x="10241" y="129303"/>
                          <a:pt x="7323" y="124182"/>
                          <a:pt x="4763" y="119063"/>
                        </a:cubicBezTo>
                        <a:cubicBezTo>
                          <a:pt x="2518" y="114573"/>
                          <a:pt x="1588" y="109538"/>
                          <a:pt x="0" y="104775"/>
                        </a:cubicBezTo>
                        <a:cubicBezTo>
                          <a:pt x="5433" y="50448"/>
                          <a:pt x="-6518" y="68431"/>
                          <a:pt x="19050" y="42863"/>
                        </a:cubicBezTo>
                        <a:lnTo>
                          <a:pt x="42863" y="28575"/>
                        </a:lnTo>
                        <a:close/>
                      </a:path>
                    </a:pathLst>
                  </a:custGeom>
                  <a:solidFill>
                    <a:srgbClr val="FF0000">
                      <a:alpha val="40000"/>
                    </a:srgbClr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2321">
                      <a:defRPr/>
                    </a:pPr>
                    <a:endParaRPr lang="ru-RU" sz="800" dirty="0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272" name="Прямоугольник 271"/>
                  <p:cNvSpPr/>
                  <p:nvPr/>
                </p:nvSpPr>
                <p:spPr>
                  <a:xfrm>
                    <a:off x="6821544" y="6110531"/>
                    <a:ext cx="527227" cy="138165"/>
                  </a:xfrm>
                  <a:prstGeom prst="rect">
                    <a:avLst/>
                  </a:prstGeom>
                  <a:solidFill>
                    <a:srgbClr val="FFFF00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defTabSz="912321">
                      <a:defRPr/>
                    </a:pPr>
                    <a:r>
                      <a:rPr lang="ru-RU" sz="800" dirty="0" smtClean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321/19</a:t>
                    </a:r>
                    <a:endParaRPr lang="ru-RU" sz="800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273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000207" y="6643464"/>
                    <a:ext cx="2236254" cy="2711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- муниципальное образование</a:t>
                    </a:r>
                  </a:p>
                </p:txBody>
              </p:sp>
              <p:sp>
                <p:nvSpPr>
                  <p:cNvPr id="274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305538" y="4525501"/>
                    <a:ext cx="1896493" cy="418511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 - линии электропередач </a:t>
                    </a: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115 </a:t>
                    </a:r>
                    <a:r>
                      <a:rPr lang="ru-RU" altLang="ru-RU" sz="10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кВт</a:t>
                    </a:r>
                  </a:p>
                </p:txBody>
              </p:sp>
              <p:sp>
                <p:nvSpPr>
                  <p:cNvPr id="275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286006" y="6011635"/>
                    <a:ext cx="1898652" cy="26800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lIns="127985" tIns="63994" rIns="127985" bIns="63994">
                    <a:spAutoFit/>
                  </a:bodyPr>
                  <a:lstStyle>
                    <a:lvl1pPr defTabSz="1279525"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1pPr>
                    <a:lvl2pPr marL="742950" indent="-285750" defTabSz="1279525"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2pPr>
                    <a:lvl3pPr marL="1143000" indent="-228600" defTabSz="1279525"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3pPr>
                    <a:lvl4pPr marL="1600200" indent="-228600" defTabSz="1279525"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4pPr>
                    <a:lvl5pPr marL="2057400" indent="-228600" defTabSz="1279525"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100">
                        <a:solidFill>
                          <a:schemeClr val="tx1"/>
                        </a:solidFill>
                        <a:latin typeface="Arial" charset="0"/>
                        <a:cs typeface="Arial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kern="0" dirty="0">
                        <a:solidFill>
                          <a:srgbClr val="000000"/>
                        </a:solidFill>
                        <a:latin typeface="Times New Roman" pitchFamily="18" charset="0"/>
                      </a:rPr>
                      <a:t>- </a:t>
                    </a:r>
                    <a:r>
                      <a:rPr lang="ru-RU" altLang="ru-RU" sz="1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протяженность ЛЭП/ТП (шт.)</a:t>
                    </a:r>
                  </a:p>
                </p:txBody>
              </p:sp>
              <p:sp>
                <p:nvSpPr>
                  <p:cNvPr id="277" name="Text Box 9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932988" y="3596842"/>
                    <a:ext cx="1654948" cy="271139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square" lIns="127985" tIns="63994" rIns="127985" bIns="63994">
                    <a:spAutoFit/>
                  </a:bodyPr>
                  <a:lstStyle>
                    <a:lvl1pPr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 defTabSz="1279525"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defTabSz="1279525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 b="1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>
                      <a:defRPr/>
                    </a:pPr>
                    <a:r>
                      <a:rPr lang="ru-RU" altLang="ru-RU" sz="1000" b="0" dirty="0" smtClean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порывы ветра, м/с</a:t>
                    </a:r>
                    <a:endParaRPr lang="ru-RU" altLang="ru-RU" sz="1000" b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262" name="Скругленный прямоугольник 261"/>
                <p:cNvSpPr/>
                <p:nvPr/>
              </p:nvSpPr>
              <p:spPr>
                <a:xfrm>
                  <a:off x="9588713" y="6214698"/>
                  <a:ext cx="282820" cy="225201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solidFill>
                    <a:schemeClr val="tx1"/>
                  </a:solidFill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 defTabSz="912321"/>
                  <a:r>
                    <a:rPr lang="ru-RU" sz="800" b="1" dirty="0">
                      <a:solidFill>
                        <a:prstClr val="black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60%</a:t>
                  </a:r>
                </a:p>
              </p:txBody>
            </p:sp>
            <p:sp>
              <p:nvSpPr>
                <p:cNvPr id="263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798779" y="6083542"/>
                  <a:ext cx="2488285" cy="6283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80200" tIns="40101" rIns="80200" bIns="40101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defTabSz="955471">
                    <a:defRPr/>
                  </a:pP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- износ </a:t>
                  </a:r>
                  <a:r>
                    <a:rPr lang="ru-RU" altLang="ru-RU" sz="1000" b="0" dirty="0" smtClean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электроэнергетических </a:t>
                  </a:r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систем </a:t>
                  </a:r>
                </a:p>
              </p:txBody>
            </p:sp>
            <p:sp>
              <p:nvSpPr>
                <p:cNvPr id="264" name="Прямоугольник 263"/>
                <p:cNvSpPr/>
                <p:nvPr/>
              </p:nvSpPr>
              <p:spPr>
                <a:xfrm>
                  <a:off x="9468305" y="5946999"/>
                  <a:ext cx="658385" cy="197832"/>
                </a:xfrm>
                <a:prstGeom prst="rect">
                  <a:avLst/>
                </a:prstGeom>
                <a:solidFill>
                  <a:srgbClr val="92D050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lIns="68571" tIns="34286" rIns="68571" bIns="34286" anchor="ctr"/>
                <a:lstStyle/>
                <a:p>
                  <a:pPr algn="ctr" defTabSz="912321"/>
                  <a:r>
                    <a:rPr lang="ru-RU" sz="800" kern="0" dirty="0">
                      <a:solidFill>
                        <a:prstClr val="black"/>
                      </a:solidFill>
                      <a:cs typeface="Times New Roman" panose="02020603050405020304" pitchFamily="18" charset="0"/>
                    </a:rPr>
                    <a:t>19/330</a:t>
                  </a:r>
                </a:p>
              </p:txBody>
            </p:sp>
            <p:sp>
              <p:nvSpPr>
                <p:cNvPr id="265" name="Text Box 97"/>
                <p:cNvSpPr txBox="1">
                  <a:spLocks noChangeArrowheads="1"/>
                </p:cNvSpPr>
                <p:nvPr/>
              </p:nvSpPr>
              <p:spPr bwMode="auto">
                <a:xfrm>
                  <a:off x="9990644" y="5834505"/>
                  <a:ext cx="2424534" cy="4575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127973" tIns="63988" rIns="127973" bIns="63988">
                  <a:spAutoFit/>
                </a:bodyPr>
                <a:lstStyle>
                  <a:lvl1pPr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 defTabSz="1279525"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defTabSz="1279525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 b="1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r>
                    <a:rPr lang="ru-RU" altLang="ru-RU" sz="1000" b="0" dirty="0">
                      <a:solidFill>
                        <a:srgbClr val="00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- кол-во домов /населения</a:t>
                  </a:r>
                </a:p>
              </p:txBody>
            </p:sp>
          </p:grpSp>
          <p:sp>
            <p:nvSpPr>
              <p:cNvPr id="257" name="Text Box 97"/>
              <p:cNvSpPr txBox="1">
                <a:spLocks noChangeArrowheads="1"/>
              </p:cNvSpPr>
              <p:nvPr/>
            </p:nvSpPr>
            <p:spPr bwMode="auto">
              <a:xfrm>
                <a:off x="7178660" y="5371639"/>
                <a:ext cx="2169498" cy="37159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defPPr>
                  <a:defRPr lang="ru-RU"/>
                </a:defPPr>
                <a:lvl1pPr defTabSz="1279525">
                  <a:defRPr sz="800" b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defTabSz="1279525">
                  <a:defRPr sz="2000" b="1"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dirty="0"/>
                  <a:t>- </a:t>
                </a:r>
                <a:r>
                  <a:rPr lang="ru-RU" altLang="ru-RU" sz="1000" dirty="0">
                    <a:latin typeface="Arial" panose="020B0604020202020204" pitchFamily="34" charset="0"/>
                  </a:rPr>
                  <a:t>количество </a:t>
                </a:r>
                <a:r>
                  <a:rPr lang="ru-RU" altLang="ru-RU" sz="1000" dirty="0" smtClean="0">
                    <a:latin typeface="Arial" panose="020B0604020202020204" pitchFamily="34" charset="0"/>
                  </a:rPr>
                  <a:t>осадков (УГМС</a:t>
                </a:r>
                <a:r>
                  <a:rPr lang="ru-RU" altLang="ru-RU" sz="1000" dirty="0">
                    <a:latin typeface="Arial" panose="020B0604020202020204" pitchFamily="34" charset="0"/>
                  </a:rPr>
                  <a:t>), мм</a:t>
                </a:r>
              </a:p>
            </p:txBody>
          </p:sp>
          <p:sp>
            <p:nvSpPr>
              <p:cNvPr id="258" name="TextBox 23"/>
              <p:cNvSpPr txBox="1"/>
              <p:nvPr/>
            </p:nvSpPr>
            <p:spPr>
              <a:xfrm>
                <a:off x="6949531" y="5401416"/>
                <a:ext cx="383894" cy="254429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 defTabSz="912321">
                  <a:defRPr/>
                </a:pPr>
                <a:r>
                  <a:rPr lang="ru-RU" kern="0" dirty="0" smtClean="0">
                    <a:solidFill>
                      <a:prstClr val="black"/>
                    </a:solidFill>
                  </a:rPr>
                  <a:t>17</a:t>
                </a:r>
                <a:endParaRPr lang="ru-RU" kern="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TextBox 23"/>
              <p:cNvSpPr txBox="1"/>
              <p:nvPr/>
            </p:nvSpPr>
            <p:spPr>
              <a:xfrm>
                <a:off x="6945125" y="5661822"/>
                <a:ext cx="372305" cy="254429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 defTabSz="912321">
                  <a:defRPr/>
                </a:pPr>
                <a:r>
                  <a:rPr lang="ru-RU" kern="0" dirty="0">
                    <a:solidFill>
                      <a:prstClr val="black"/>
                    </a:solidFill>
                  </a:rPr>
                  <a:t>3</a:t>
                </a:r>
              </a:p>
            </p:txBody>
          </p:sp>
          <p:sp>
            <p:nvSpPr>
              <p:cNvPr id="260" name="Text Box 97"/>
              <p:cNvSpPr txBox="1">
                <a:spLocks noChangeArrowheads="1"/>
              </p:cNvSpPr>
              <p:nvPr/>
            </p:nvSpPr>
            <p:spPr bwMode="auto">
              <a:xfrm>
                <a:off x="7201945" y="5651919"/>
                <a:ext cx="2106226" cy="2132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cs typeface="Arial" panose="020B0604020202020204" pitchFamily="34" charset="0"/>
                  </a:rPr>
                  <a:t>-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порывы ветра (УГМС), м/с</a:t>
                </a:r>
              </a:p>
            </p:txBody>
          </p:sp>
        </p:grpSp>
        <p:pic>
          <p:nvPicPr>
            <p:cNvPr id="253" name="Рисунок 25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54671" y="5053465"/>
              <a:ext cx="649048" cy="1206564"/>
            </a:xfrm>
            <a:prstGeom prst="rect">
              <a:avLst/>
            </a:prstGeom>
          </p:spPr>
        </p:pic>
      </p:grpSp>
      <p:sp>
        <p:nvSpPr>
          <p:cNvPr id="82" name="Text Box 97"/>
          <p:cNvSpPr txBox="1">
            <a:spLocks noChangeArrowheads="1"/>
          </p:cNvSpPr>
          <p:nvPr/>
        </p:nvSpPr>
        <p:spPr bwMode="auto">
          <a:xfrm>
            <a:off x="10224019" y="844163"/>
            <a:ext cx="1757379" cy="28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27985" tIns="63994" rIns="127985" bIns="63994">
            <a:spAutoFit/>
          </a:bodyPr>
          <a:lstStyle>
            <a:lvl1pPr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1279525"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1279525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defRPr/>
            </a:pPr>
            <a:r>
              <a:rPr lang="ru-RU" altLang="ru-RU" sz="1000" b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Условные </a:t>
            </a:r>
            <a:r>
              <a:rPr lang="ru-RU" altLang="ru-RU" sz="1000" b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обозначения</a:t>
            </a:r>
            <a:endParaRPr lang="ru-RU" altLang="ru-RU" sz="1000" b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494" y="6506876"/>
            <a:ext cx="1370930" cy="18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30.06.2026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Таранова Е.Ю.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grpSp>
        <p:nvGrpSpPr>
          <p:cNvPr id="368" name="Перелюбский"/>
          <p:cNvGrpSpPr/>
          <p:nvPr/>
        </p:nvGrpSpPr>
        <p:grpSpPr>
          <a:xfrm>
            <a:off x="8666354" y="2185005"/>
            <a:ext cx="1127207" cy="693839"/>
            <a:chOff x="1021209" y="4199910"/>
            <a:chExt cx="1159673" cy="693839"/>
          </a:xfrm>
        </p:grpSpPr>
        <p:sp>
          <p:nvSpPr>
            <p:cNvPr id="369" name="r"/>
            <p:cNvSpPr>
              <a:spLocks noChangeArrowheads="1"/>
            </p:cNvSpPr>
            <p:nvPr/>
          </p:nvSpPr>
          <p:spPr bwMode="auto">
            <a:xfrm>
              <a:off x="1021209" y="4199910"/>
              <a:ext cx="1159673" cy="2186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79361" tIns="39683" rIns="79361" bIns="39683" rtlCol="0">
              <a:spAutoFit/>
            </a:bodyPr>
            <a:lstStyle/>
            <a:p>
              <a:pPr algn="ctr" defTabSz="1058191"/>
              <a:r>
                <a:rPr lang="ru-RU" altLang="ru-RU" sz="9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Перелюбский</a:t>
              </a:r>
              <a:r>
                <a:rPr lang="ru-RU" alt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р-н</a:t>
              </a:r>
              <a:endParaRPr lang="ru-RU" alt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0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894/231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1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5671/10714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72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373" name="os"/>
            <p:cNvSpPr txBox="1"/>
            <p:nvPr/>
          </p:nvSpPr>
          <p:spPr bwMode="auto">
            <a:xfrm>
              <a:off x="1173102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4" name="v"/>
            <p:cNvSpPr txBox="1"/>
            <p:nvPr/>
          </p:nvSpPr>
          <p:spPr bwMode="auto">
            <a:xfrm>
              <a:off x="1558045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1" name="Озинский"/>
          <p:cNvGrpSpPr/>
          <p:nvPr/>
        </p:nvGrpSpPr>
        <p:grpSpPr>
          <a:xfrm>
            <a:off x="8276052" y="3444002"/>
            <a:ext cx="917301" cy="693839"/>
            <a:chOff x="1152416" y="4199910"/>
            <a:chExt cx="943722" cy="693839"/>
          </a:xfrm>
        </p:grpSpPr>
        <p:sp>
          <p:nvSpPr>
            <p:cNvPr id="362" name="r"/>
            <p:cNvSpPr>
              <a:spLocks noChangeArrowheads="1"/>
            </p:cNvSpPr>
            <p:nvPr/>
          </p:nvSpPr>
          <p:spPr bwMode="auto">
            <a:xfrm>
              <a:off x="1152416" y="4199910"/>
              <a:ext cx="943722" cy="218641"/>
            </a:xfrm>
            <a:prstGeom prst="rect">
              <a:avLst/>
            </a:prstGeom>
            <a:solidFill>
              <a:schemeClr val="bg1"/>
            </a:solidFill>
            <a:effectLst>
              <a:softEdge rad="63500"/>
            </a:effectLst>
          </p:spPr>
          <p:txBody>
            <a:bodyPr wrap="square" lIns="79361" tIns="39683" rIns="79361" bIns="39683" rtlCol="0">
              <a:spAutoFit/>
            </a:bodyPr>
            <a:lstStyle/>
            <a:p>
              <a:pPr algn="ctr" defTabSz="1058191"/>
              <a:r>
                <a:rPr lang="ru-RU" altLang="ru-RU" sz="900" b="1" dirty="0" err="1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Озинский</a:t>
              </a:r>
              <a:r>
                <a:rPr lang="ru-RU" altLang="ru-RU" sz="900" b="1" dirty="0" smtClean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р-н</a:t>
              </a:r>
              <a:endParaRPr lang="ru-RU" altLang="ru-RU" sz="9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3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1515/202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4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5700/14085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65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366" name="os"/>
            <p:cNvSpPr txBox="1"/>
            <p:nvPr/>
          </p:nvSpPr>
          <p:spPr bwMode="auto">
            <a:xfrm>
              <a:off x="1182902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7" name="v"/>
            <p:cNvSpPr txBox="1"/>
            <p:nvPr/>
          </p:nvSpPr>
          <p:spPr bwMode="auto">
            <a:xfrm>
              <a:off x="1567845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0444" y="1011654"/>
            <a:ext cx="103389" cy="921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6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49300"/>
            <a:ext cx="12217400" cy="6108700"/>
          </a:xfrm>
          <a:prstGeom prst="rect">
            <a:avLst/>
          </a:prstGeom>
        </p:spPr>
      </p:pic>
      <p:pic>
        <p:nvPicPr>
          <p:cNvPr id="1026" name="Picture 2" descr="Z:\масшт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5" y="6226684"/>
            <a:ext cx="1370930" cy="1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
ОЗИНСКОГО РАЙОНА  САРАТОВСКОЙ ОБЛАСТИ (РИСК НАРУШЕНИЯ ЭЛЕКТРОСНАБЖЕНИЯ НА 01.07.2026)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30.06.2026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Таранова Е.Ю.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4695431" y="3497394"/>
            <a:ext cx="641424" cy="2376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498" tIns="26250" rIns="52498" bIns="2625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Озинки</a:t>
            </a: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Аткарский"/>
          <p:cNvGrpSpPr/>
          <p:nvPr/>
        </p:nvGrpSpPr>
        <p:grpSpPr>
          <a:xfrm>
            <a:off x="548952" y="1283808"/>
            <a:ext cx="897038" cy="488047"/>
            <a:chOff x="1168399" y="4405702"/>
            <a:chExt cx="897038" cy="488047"/>
          </a:xfrm>
        </p:grpSpPr>
        <p:sp>
          <p:nvSpPr>
            <p:cNvPr id="46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1515/202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5700/14085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52" name="os"/>
            <p:cNvSpPr txBox="1"/>
            <p:nvPr/>
          </p:nvSpPr>
          <p:spPr bwMode="auto">
            <a:xfrm>
              <a:off x="11825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3" name="v"/>
            <p:cNvSpPr txBox="1"/>
            <p:nvPr/>
          </p:nvSpPr>
          <p:spPr bwMode="auto">
            <a:xfrm>
              <a:off x="15674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4" name="Группа 53"/>
          <p:cNvGrpSpPr/>
          <p:nvPr/>
        </p:nvGrpSpPr>
        <p:grpSpPr>
          <a:xfrm>
            <a:off x="9867055" y="832262"/>
            <a:ext cx="3217594" cy="4919480"/>
            <a:chOff x="9867055" y="832262"/>
            <a:chExt cx="3217594" cy="4919480"/>
          </a:xfrm>
        </p:grpSpPr>
        <p:grpSp>
          <p:nvGrpSpPr>
            <p:cNvPr id="55" name="Группа 54"/>
            <p:cNvGrpSpPr/>
            <p:nvPr/>
          </p:nvGrpSpPr>
          <p:grpSpPr>
            <a:xfrm>
              <a:off x="9867055" y="832262"/>
              <a:ext cx="2686895" cy="4919480"/>
              <a:chOff x="9867055" y="832262"/>
              <a:chExt cx="2686895" cy="4919480"/>
            </a:xfrm>
          </p:grpSpPr>
          <p:sp>
            <p:nvSpPr>
              <p:cNvPr id="58" name="Text Box 97"/>
              <p:cNvSpPr txBox="1">
                <a:spLocks noChangeArrowheads="1"/>
              </p:cNvSpPr>
              <p:nvPr/>
            </p:nvSpPr>
            <p:spPr bwMode="auto">
              <a:xfrm>
                <a:off x="10069882" y="3052925"/>
                <a:ext cx="1360436" cy="206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Rectangle 93"/>
              <p:cNvSpPr>
                <a:spLocks noChangeArrowheads="1"/>
              </p:cNvSpPr>
              <p:nvPr/>
            </p:nvSpPr>
            <p:spPr bwMode="auto">
              <a:xfrm>
                <a:off x="9912199" y="832262"/>
                <a:ext cx="2281992" cy="49194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2321">
                  <a:defRPr/>
                </a:pPr>
                <a:endParaRPr lang="ru-RU" altLang="ru-RU" sz="8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 Box 97"/>
              <p:cNvSpPr txBox="1">
                <a:spLocks noChangeArrowheads="1"/>
              </p:cNvSpPr>
              <p:nvPr/>
            </p:nvSpPr>
            <p:spPr bwMode="auto">
              <a:xfrm>
                <a:off x="10208199" y="2657470"/>
                <a:ext cx="1832441" cy="437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- прогноз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нарушения</a:t>
                </a: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ЛЭП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(УГМС)</a:t>
                </a: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endParaRPr lang="ru-RU" altLang="ru-RU" sz="10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 Box 97"/>
              <p:cNvSpPr txBox="1">
                <a:spLocks noChangeArrowheads="1"/>
              </p:cNvSpPr>
              <p:nvPr/>
            </p:nvSpPr>
            <p:spPr bwMode="auto">
              <a:xfrm>
                <a:off x="10339813" y="3168589"/>
                <a:ext cx="1608563" cy="252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8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2" name="TextBox 10"/>
              <p:cNvSpPr txBox="1"/>
              <p:nvPr/>
            </p:nvSpPr>
            <p:spPr>
              <a:xfrm>
                <a:off x="9867055" y="3639478"/>
                <a:ext cx="591041" cy="20121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 defTabSz="912321">
                  <a:defRPr/>
                </a:pPr>
                <a:r>
                  <a:rPr lang="ru-RU" dirty="0" smtClean="0">
                    <a:solidFill>
                      <a:prstClr val="black"/>
                    </a:solidFill>
                  </a:rPr>
                  <a:t>Город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3" name="Полилиния 62"/>
              <p:cNvSpPr/>
              <p:nvPr/>
            </p:nvSpPr>
            <p:spPr>
              <a:xfrm>
                <a:off x="9998239" y="2712922"/>
                <a:ext cx="324645" cy="215082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321">
                  <a:defRPr/>
                </a:pPr>
                <a:endParaRPr lang="ru-RU" sz="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Прямоугольник 63"/>
              <p:cNvSpPr/>
              <p:nvPr/>
            </p:nvSpPr>
            <p:spPr>
              <a:xfrm>
                <a:off x="9974068" y="3040059"/>
                <a:ext cx="526806" cy="14511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321">
                  <a:defRPr/>
                </a:pPr>
                <a:r>
                  <a:rPr lang="ru-RU" sz="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321/19</a:t>
                </a:r>
                <a:endParaRPr lang="ru-RU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5" name="Text Box 97"/>
              <p:cNvSpPr txBox="1">
                <a:spLocks noChangeArrowheads="1"/>
              </p:cNvSpPr>
              <p:nvPr/>
            </p:nvSpPr>
            <p:spPr bwMode="auto">
              <a:xfrm>
                <a:off x="10152589" y="3599781"/>
                <a:ext cx="2234468" cy="284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 муниципальное образование</a:t>
                </a:r>
              </a:p>
            </p:txBody>
          </p:sp>
          <p:sp>
            <p:nvSpPr>
              <p:cNvPr id="66" name="Text Box 97"/>
              <p:cNvSpPr txBox="1">
                <a:spLocks noChangeArrowheads="1"/>
              </p:cNvSpPr>
              <p:nvPr/>
            </p:nvSpPr>
            <p:spPr bwMode="auto">
              <a:xfrm>
                <a:off x="10438159" y="2936191"/>
                <a:ext cx="1897135" cy="437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7985" tIns="63994" rIns="127985" bIns="63994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протяженность ЛЭП/ТП (шт.)</a:t>
                </a:r>
              </a:p>
            </p:txBody>
          </p:sp>
          <p:sp>
            <p:nvSpPr>
              <p:cNvPr id="67" name="Скругленный прямоугольник 66"/>
              <p:cNvSpPr/>
              <p:nvPr/>
            </p:nvSpPr>
            <p:spPr>
              <a:xfrm>
                <a:off x="10064598" y="3433943"/>
                <a:ext cx="230151" cy="1401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2321"/>
                <a:r>
                  <a:rPr lang="ru-RU" sz="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60%</a:t>
                </a:r>
              </a:p>
            </p:txBody>
          </p:sp>
          <p:sp>
            <p:nvSpPr>
              <p:cNvPr id="68" name="Text Box 97"/>
              <p:cNvSpPr txBox="1">
                <a:spLocks noChangeArrowheads="1"/>
              </p:cNvSpPr>
              <p:nvPr/>
            </p:nvSpPr>
            <p:spPr bwMode="auto">
              <a:xfrm>
                <a:off x="10235544" y="3352321"/>
                <a:ext cx="2024895" cy="3910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80200" tIns="40101" rIns="80200" bIns="40101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55471">
                  <a:defRPr/>
                </a:pP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- износ </a:t>
                </a: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электроэнергетических </a:t>
                </a: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систем </a:t>
                </a:r>
              </a:p>
            </p:txBody>
          </p:sp>
          <p:sp>
            <p:nvSpPr>
              <p:cNvPr id="69" name="Прямоугольник 68"/>
              <p:cNvSpPr/>
              <p:nvPr/>
            </p:nvSpPr>
            <p:spPr>
              <a:xfrm>
                <a:off x="9966613" y="3267347"/>
                <a:ext cx="535775" cy="123116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68571" tIns="34286" rIns="68571" bIns="34286" anchor="ctr"/>
              <a:lstStyle/>
              <a:p>
                <a:pPr algn="ctr" defTabSz="912321"/>
                <a:r>
                  <a:rPr lang="ru-RU" sz="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19/330</a:t>
                </a:r>
              </a:p>
            </p:txBody>
          </p:sp>
          <p:sp>
            <p:nvSpPr>
              <p:cNvPr id="70" name="Text Box 97"/>
              <p:cNvSpPr txBox="1">
                <a:spLocks noChangeArrowheads="1"/>
              </p:cNvSpPr>
              <p:nvPr/>
            </p:nvSpPr>
            <p:spPr bwMode="auto">
              <a:xfrm>
                <a:off x="10391678" y="3197339"/>
                <a:ext cx="1973016" cy="284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73" tIns="63988" rIns="127973" bIns="63988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 кол-во домов /населения</a:t>
                </a:r>
              </a:p>
            </p:txBody>
          </p:sp>
          <p:sp>
            <p:nvSpPr>
              <p:cNvPr id="71" name="Text Box 97"/>
              <p:cNvSpPr txBox="1">
                <a:spLocks noChangeArrowheads="1"/>
              </p:cNvSpPr>
              <p:nvPr/>
            </p:nvSpPr>
            <p:spPr bwMode="auto">
              <a:xfrm>
                <a:off x="10173938" y="2062107"/>
                <a:ext cx="2020251" cy="439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defPPr>
                  <a:defRPr lang="ru-RU"/>
                </a:defPPr>
                <a:lvl1pPr defTabSz="1279525">
                  <a:defRPr sz="800" b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defTabSz="1279525">
                  <a:defRPr sz="2000" b="1"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dirty="0">
                    <a:cs typeface="Times New Roman" panose="02020603050405020304" pitchFamily="18" charset="0"/>
                  </a:rPr>
                  <a:t>- количество </a:t>
                </a:r>
                <a:r>
                  <a:rPr lang="ru-RU" altLang="ru-RU" sz="1000" dirty="0" smtClean="0">
                    <a:cs typeface="Times New Roman" panose="02020603050405020304" pitchFamily="18" charset="0"/>
                  </a:rPr>
                  <a:t>осадков (УГМС</a:t>
                </a:r>
                <a:r>
                  <a:rPr lang="ru-RU" altLang="ru-RU" sz="1000" dirty="0">
                    <a:cs typeface="Times New Roman" panose="02020603050405020304" pitchFamily="18" charset="0"/>
                  </a:rPr>
                  <a:t>), мм</a:t>
                </a:r>
              </a:p>
            </p:txBody>
          </p:sp>
          <p:sp>
            <p:nvSpPr>
              <p:cNvPr id="72" name="TextBox 23"/>
              <p:cNvSpPr txBox="1"/>
              <p:nvPr/>
            </p:nvSpPr>
            <p:spPr>
              <a:xfrm>
                <a:off x="9960571" y="2097330"/>
                <a:ext cx="357485" cy="246221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 defTabSz="912321">
                  <a:defRPr/>
                </a:pPr>
                <a:r>
                  <a:rPr lang="ru-RU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endParaRPr lang="ru-RU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3" name="TextBox 23"/>
              <p:cNvSpPr txBox="1"/>
              <p:nvPr/>
            </p:nvSpPr>
            <p:spPr>
              <a:xfrm>
                <a:off x="9956469" y="2405356"/>
                <a:ext cx="346693" cy="246221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 defTabSz="912321">
                  <a:defRPr/>
                </a:pPr>
                <a:r>
                  <a:rPr lang="ru-RU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4" name="Text Box 97"/>
              <p:cNvSpPr txBox="1">
                <a:spLocks noChangeArrowheads="1"/>
              </p:cNvSpPr>
              <p:nvPr/>
            </p:nvSpPr>
            <p:spPr bwMode="auto">
              <a:xfrm>
                <a:off x="10195621" y="2393642"/>
                <a:ext cx="1961332" cy="252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 порывы ветра (УГМС), м/с</a:t>
                </a:r>
              </a:p>
            </p:txBody>
          </p:sp>
          <p:pic>
            <p:nvPicPr>
              <p:cNvPr id="110" name="Рисунок 109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4454" y="1098613"/>
                <a:ext cx="537479" cy="899443"/>
              </a:xfrm>
              <a:prstGeom prst="rect">
                <a:avLst/>
              </a:prstGeom>
            </p:spPr>
          </p:pic>
          <p:sp>
            <p:nvSpPr>
              <p:cNvPr id="111" name="Text Box 97"/>
              <p:cNvSpPr txBox="1">
                <a:spLocks noChangeArrowheads="1"/>
              </p:cNvSpPr>
              <p:nvPr/>
            </p:nvSpPr>
            <p:spPr bwMode="auto">
              <a:xfrm>
                <a:off x="10246627" y="844063"/>
                <a:ext cx="1757379" cy="283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defRPr/>
                </a:pP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Условные </a:t>
                </a: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обозначения</a:t>
                </a:r>
                <a:endParaRPr lang="ru-RU" altLang="ru-RU" sz="10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2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3052" y="1076953"/>
                <a:ext cx="103389" cy="92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3" name="Text Box 97"/>
              <p:cNvSpPr txBox="1">
                <a:spLocks noChangeArrowheads="1"/>
              </p:cNvSpPr>
              <p:nvPr/>
            </p:nvSpPr>
            <p:spPr bwMode="auto">
              <a:xfrm>
                <a:off x="10028783" y="1422640"/>
                <a:ext cx="1653625" cy="437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Порывы</a:t>
                </a:r>
              </a:p>
              <a:p>
                <a:pPr>
                  <a:defRPr/>
                </a:pP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ветра, м/с</a:t>
                </a:r>
                <a:endParaRPr lang="ru-RU" altLang="ru-RU" sz="10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4" name="Text Box 97"/>
              <p:cNvSpPr txBox="1">
                <a:spLocks noChangeArrowheads="1"/>
              </p:cNvSpPr>
              <p:nvPr/>
            </p:nvSpPr>
            <p:spPr bwMode="auto">
              <a:xfrm>
                <a:off x="10391638" y="3779172"/>
                <a:ext cx="1771553" cy="404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94" tIns="47999" rIns="95994" bIns="47999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- пожарно-спасательные формирования</a:t>
                </a:r>
              </a:p>
            </p:txBody>
          </p:sp>
          <p:sp>
            <p:nvSpPr>
              <p:cNvPr id="115" name="Text Box 97"/>
              <p:cNvSpPr txBox="1">
                <a:spLocks noChangeArrowheads="1"/>
              </p:cNvSpPr>
              <p:nvPr/>
            </p:nvSpPr>
            <p:spPr bwMode="auto">
              <a:xfrm>
                <a:off x="10126316" y="4126415"/>
                <a:ext cx="2030635" cy="404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94" tIns="47999" rIns="95994" bIns="47999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- социально-значимый </a:t>
                </a: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объект и объект с масс. пребыванием</a:t>
                </a:r>
                <a:endParaRPr lang="ru-RU" altLang="ru-RU" sz="10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6" name="Text Box 97"/>
              <p:cNvSpPr txBox="1">
                <a:spLocks noChangeArrowheads="1"/>
              </p:cNvSpPr>
              <p:nvPr/>
            </p:nvSpPr>
            <p:spPr bwMode="auto">
              <a:xfrm>
                <a:off x="10118510" y="4521245"/>
                <a:ext cx="1418060" cy="250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94" tIns="47999" rIns="95994" bIns="47999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- больница</a:t>
                </a:r>
              </a:p>
            </p:txBody>
          </p:sp>
          <p:pic>
            <p:nvPicPr>
              <p:cNvPr id="117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4995" y="4131724"/>
                <a:ext cx="267030" cy="258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706" y1="48485" x2="14706" y2="48485"/>
                            <a14:foregroundMark x1="14706" y1="54545" x2="14706" y2="54545"/>
                            <a14:foregroundMark x1="14706" y1="45455" x2="14706" y2="45455"/>
                            <a14:foregroundMark x1="14706" y1="57576" x2="14706" y2="5757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8291" y="3840694"/>
                <a:ext cx="227469" cy="220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Picture 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2272" y="3816293"/>
                <a:ext cx="280205" cy="245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16577" y="3787555"/>
                <a:ext cx="359721" cy="33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" name="Picture 6"/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7143" b="89286" l="6250" r="93750">
                            <a14:foregroundMark x1="18750" y1="64286" x2="18750" y2="64286"/>
                            <a14:foregroundMark x1="90625" y1="64286" x2="90625" y2="64286"/>
                            <a14:backgroundMark x1="68750" y1="96429" x2="68750" y2="96429"/>
                            <a14:backgroundMark x1="96875" y1="64286" x2="96875" y2="64286"/>
                          </a14:backgroundRemoval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97" r="11065"/>
              <a:stretch/>
            </p:blipFill>
            <p:spPr bwMode="auto">
              <a:xfrm>
                <a:off x="10054746" y="4536307"/>
                <a:ext cx="161709" cy="198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" name="Picture 2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61" t="11641"/>
              <a:stretch/>
            </p:blipFill>
            <p:spPr bwMode="auto">
              <a:xfrm>
                <a:off x="9944808" y="4658970"/>
                <a:ext cx="402876" cy="378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3" name="Овал 122"/>
              <p:cNvSpPr/>
              <p:nvPr/>
            </p:nvSpPr>
            <p:spPr>
              <a:xfrm>
                <a:off x="10001246" y="4734781"/>
                <a:ext cx="264984" cy="264984"/>
              </a:xfrm>
              <a:prstGeom prst="ellipse">
                <a:avLst/>
              </a:prstGeom>
              <a:noFill/>
              <a:ln>
                <a:solidFill>
                  <a:srgbClr val="181D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9993516" y="5038725"/>
                <a:ext cx="152730" cy="1524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10185360" y="5038725"/>
                <a:ext cx="152730" cy="152400"/>
              </a:xfrm>
              <a:prstGeom prst="ellipse">
                <a:avLst/>
              </a:prstGeom>
              <a:solidFill>
                <a:srgbClr val="CFE4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6" name="Овал 125"/>
              <p:cNvSpPr/>
              <p:nvPr/>
            </p:nvSpPr>
            <p:spPr>
              <a:xfrm>
                <a:off x="10377204" y="5038725"/>
                <a:ext cx="152730" cy="1524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27" name="Picture 2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10000" b="90000" l="10000" r="9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0028" y="5191125"/>
                <a:ext cx="353974" cy="283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Text Box 97"/>
              <p:cNvSpPr txBox="1">
                <a:spLocks noChangeArrowheads="1"/>
              </p:cNvSpPr>
              <p:nvPr/>
            </p:nvSpPr>
            <p:spPr bwMode="auto">
              <a:xfrm>
                <a:off x="10186604" y="5223403"/>
                <a:ext cx="2327488" cy="23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74" tIns="47988" rIns="95974" bIns="47988">
                <a:spAutoFit/>
              </a:bodyPr>
              <a:lstStyle>
                <a:defPPr>
                  <a:defRPr lang="ru-RU"/>
                </a:defPPr>
                <a:lvl1pPr defTabSz="1279525">
                  <a:defRPr sz="800" b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79525">
                  <a:defRPr sz="2000" b="1"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-подстанции </a:t>
                </a:r>
                <a:r>
                  <a:rPr lang="ru-RU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110/10/6 </a:t>
                </a:r>
                <a:r>
                  <a:rPr lang="ru-RU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</a:t>
                </a:r>
                <a:endParaRPr lang="ru-RU" alt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9" name="Text Box 97"/>
              <p:cNvSpPr txBox="1">
                <a:spLocks noChangeArrowheads="1"/>
              </p:cNvSpPr>
              <p:nvPr/>
            </p:nvSpPr>
            <p:spPr bwMode="auto">
              <a:xfrm>
                <a:off x="10226462" y="4772521"/>
                <a:ext cx="2327488" cy="23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74" tIns="47988" rIns="95974" bIns="47988">
                <a:spAutoFit/>
              </a:bodyPr>
              <a:lstStyle>
                <a:defPPr>
                  <a:defRPr lang="ru-RU"/>
                </a:defPPr>
                <a:lvl1pPr defTabSz="1279525">
                  <a:defRPr sz="800" b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79525">
                  <a:defRPr sz="2000" b="1"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</a:t>
                </a:r>
                <a:r>
                  <a:rPr lang="ru-RU" altLang="ru-RU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временного размещения</a:t>
                </a:r>
              </a:p>
            </p:txBody>
          </p:sp>
          <p:sp>
            <p:nvSpPr>
              <p:cNvPr id="130" name="Text Box 97"/>
              <p:cNvSpPr txBox="1">
                <a:spLocks noChangeArrowheads="1"/>
              </p:cNvSpPr>
              <p:nvPr/>
            </p:nvSpPr>
            <p:spPr bwMode="auto">
              <a:xfrm>
                <a:off x="10205287" y="5465859"/>
                <a:ext cx="1952613" cy="23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74" tIns="47988" rIns="95974" bIns="47988">
                <a:spAutoFit/>
              </a:bodyPr>
              <a:lstStyle>
                <a:defPPr>
                  <a:defRPr lang="ru-RU"/>
                </a:defPPr>
                <a:lvl1pPr defTabSz="1279525">
                  <a:defRPr sz="800" b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79525">
                  <a:defRPr sz="2000" b="1"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РИП</a:t>
                </a:r>
                <a:endParaRPr lang="ru-RU" alt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6" name="Picture 2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5017" y="5474589"/>
                <a:ext cx="242509" cy="277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6" name="Text Box 97"/>
            <p:cNvSpPr txBox="1">
              <a:spLocks noChangeArrowheads="1"/>
            </p:cNvSpPr>
            <p:nvPr/>
          </p:nvSpPr>
          <p:spPr bwMode="auto">
            <a:xfrm>
              <a:off x="10519990" y="4987746"/>
              <a:ext cx="2327488" cy="235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74" tIns="47988" rIns="95974" bIns="47988">
              <a:spAutoFit/>
            </a:bodyPr>
            <a:lstStyle>
              <a:defPPr>
                <a:defRPr lang="ru-RU"/>
              </a:defPPr>
              <a:lvl1pPr defTabSz="1279525">
                <a:defRPr sz="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79525">
                <a:defRPr sz="2000" b="1"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-подстанции и ТП/РП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7" name="Text Box 97"/>
            <p:cNvSpPr txBox="1">
              <a:spLocks noChangeArrowheads="1"/>
            </p:cNvSpPr>
            <p:nvPr/>
          </p:nvSpPr>
          <p:spPr bwMode="auto">
            <a:xfrm>
              <a:off x="11189671" y="1211800"/>
              <a:ext cx="1894978" cy="590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altLang="ru-RU" sz="1000" b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линии</a:t>
              </a:r>
            </a:p>
            <a:p>
              <a:pPr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эл. передач</a:t>
              </a:r>
            </a:p>
            <a:p>
              <a:pPr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115 </a:t>
              </a:r>
              <a:r>
                <a:rPr lang="ru-RU" altLang="ru-RU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900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749300"/>
            <a:ext cx="12217400" cy="6108700"/>
          </a:xfrm>
          <a:prstGeom prst="rect">
            <a:avLst/>
          </a:prstGeom>
        </p:spPr>
      </p:pic>
      <p:pic>
        <p:nvPicPr>
          <p:cNvPr id="1026" name="Picture 2" descr="Z:\масшта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765" y="6226684"/>
            <a:ext cx="1370930" cy="1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_Main"/>
          <p:cNvSpPr/>
          <p:nvPr/>
        </p:nvSpPr>
        <p:spPr bwMode="auto">
          <a:xfrm>
            <a:off x="1" y="22"/>
            <a:ext cx="12171578" cy="739746"/>
          </a:xfrm>
          <a:prstGeom prst="rect">
            <a:avLst/>
          </a:prstGeom>
          <a:solidFill>
            <a:srgbClr val="204D84"/>
          </a:solidFill>
          <a:ln w="25400" algn="ctr">
            <a:solidFill>
              <a:srgbClr val="204D84"/>
            </a:solidFill>
            <a:miter lim="800000"/>
            <a:headEnd/>
            <a:tailEnd/>
          </a:ln>
        </p:spPr>
        <p:txBody>
          <a:bodyPr lIns="69334" tIns="34666" rIns="69334" bIns="34666" anchor="ctr"/>
          <a:lstStyle/>
          <a:p>
            <a:pPr algn="ctr"/>
            <a:r>
              <a:rPr lang="ru-RU" sz="140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ИНФОРМАЦИОННЫЕ МАТЕРИАЛЫ  ПО ПОРЫВАМ ВЕТРА
НА ТЕРРИТОРИИ 
ПЕРЕЛЮБСКОГО РАЙОНА  САРАТОВСКОЙ ОБЛАСТИ (РИСК НАРУШЕНИЯ ЭЛЕКТРОСНАБЖЕНИЯ НА 01.07.2026)</a:t>
            </a:r>
            <a:endParaRPr lang="ru-RU" sz="1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Podpis"/>
          <p:cNvSpPr txBox="1">
            <a:spLocks noChangeArrowheads="1"/>
          </p:cNvSpPr>
          <p:nvPr/>
        </p:nvSpPr>
        <p:spPr bwMode="auto">
          <a:xfrm>
            <a:off x="10492279" y="6320979"/>
            <a:ext cx="1728000" cy="538609"/>
          </a:xfrm>
          <a:prstGeom prst="rect">
            <a:avLst/>
          </a:prstGeom>
          <a:solidFill>
            <a:schemeClr val="bg1">
              <a:alpha val="96861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 lIns="26018" tIns="0" rIns="26018" bIns="0" anchor="ctr">
            <a:spAutoFit/>
          </a:bodyPr>
          <a:lstStyle>
            <a:defPPr>
              <a:defRPr lang="ru-RU"/>
            </a:defPPr>
            <a:lvl1pPr defTabSz="1727711">
              <a:spcBef>
                <a:spcPct val="0"/>
              </a:spcBef>
              <a:defRPr sz="7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ГУ МЧС России по Саратовской обл.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АРМ №9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14:00  30.06.2026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Исп. Таранова Е.Ю. </a:t>
            </a:r>
          </a:p>
          <a:p>
            <a:pPr defTabSz="685516"/>
            <a:r>
              <a:rPr lang="ru-RU" altLang="ru-RU" smtClean="0">
                <a:solidFill>
                  <a:prstClr val="black"/>
                </a:solidFill>
              </a:rPr>
              <a:t>тел. 3666-7502</a:t>
            </a:r>
            <a:endParaRPr lang="ru-RU" altLang="ru-RU" dirty="0">
              <a:solidFill>
                <a:prstClr val="black"/>
              </a:solidFill>
            </a:endParaRPr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4651349" y="3497394"/>
            <a:ext cx="729590" cy="237679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2498" tIns="26250" rIns="52498" bIns="2625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0"/>
              </a:spcBef>
            </a:pPr>
            <a:r>
              <a:rPr lang="ru-RU" altLang="ru-RU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Перелюб</a:t>
            </a:r>
            <a:endParaRPr lang="ru-RU" altLang="ru-RU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5" name="Аткарский"/>
          <p:cNvGrpSpPr/>
          <p:nvPr/>
        </p:nvGrpSpPr>
        <p:grpSpPr>
          <a:xfrm>
            <a:off x="548952" y="1283808"/>
            <a:ext cx="897038" cy="488047"/>
            <a:chOff x="1168399" y="4405702"/>
            <a:chExt cx="897038" cy="488047"/>
          </a:xfrm>
        </p:grpSpPr>
        <p:sp>
          <p:nvSpPr>
            <p:cNvPr id="46" name="lep"/>
            <p:cNvSpPr/>
            <p:nvPr/>
          </p:nvSpPr>
          <p:spPr>
            <a:xfrm>
              <a:off x="1416192" y="4611246"/>
              <a:ext cx="642894" cy="139461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55" tIns="34286" rIns="68555" bIns="34286" rtlCol="0" anchor="ctr"/>
            <a:lstStyle/>
            <a:p>
              <a:pPr algn="ctr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894/231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nas"/>
            <p:cNvSpPr/>
            <p:nvPr/>
          </p:nvSpPr>
          <p:spPr>
            <a:xfrm>
              <a:off x="1168399" y="4753987"/>
              <a:ext cx="895290" cy="139762"/>
            </a:xfrm>
            <a:prstGeom prst="rect">
              <a:avLst/>
            </a:prstGeom>
            <a:solidFill>
              <a:srgbClr val="92D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1603" tIns="40803" rIns="81603" bIns="40803" rtlCol="0" anchor="ctr"/>
            <a:lstStyle/>
            <a:p>
              <a:pPr algn="ctr" defTabSz="685512"/>
              <a:r>
                <a:rPr lang="ru-RU" sz="70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5671/10714</a:t>
              </a:r>
              <a:endParaRPr lang="ru-RU" sz="7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proc"/>
            <p:cNvSpPr/>
            <p:nvPr/>
          </p:nvSpPr>
          <p:spPr>
            <a:xfrm>
              <a:off x="1170900" y="4621419"/>
              <a:ext cx="245502" cy="139459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ru-RU" sz="7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70%</a:t>
              </a:r>
            </a:p>
          </p:txBody>
        </p:sp>
        <p:sp>
          <p:nvSpPr>
            <p:cNvPr id="51" name="os"/>
            <p:cNvSpPr txBox="1"/>
            <p:nvPr/>
          </p:nvSpPr>
          <p:spPr bwMode="auto">
            <a:xfrm>
              <a:off x="1182510" y="4413178"/>
              <a:ext cx="498102" cy="246221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v"/>
            <p:cNvSpPr txBox="1"/>
            <p:nvPr/>
          </p:nvSpPr>
          <p:spPr bwMode="auto">
            <a:xfrm>
              <a:off x="1567453" y="4405702"/>
              <a:ext cx="497984" cy="246221"/>
            </a:xfrm>
            <a:prstGeom prst="rect">
              <a:avLst/>
            </a:prstGeom>
            <a:solidFill>
              <a:srgbClr val="FF9900"/>
            </a:solidFill>
            <a:effectLst>
              <a:softEdge rad="63500"/>
            </a:effectLst>
          </p:spPr>
          <p:txBody>
            <a:bodyPr wrap="square">
              <a:spAutoFit/>
            </a:bodyPr>
            <a:lstStyle>
              <a:defPPr>
                <a:defRPr lang="ru-RU"/>
              </a:defPPr>
              <a:lvl1pPr algn="ctr">
                <a:defRPr sz="1000" b="1"/>
              </a:lvl1pPr>
            </a:lstStyle>
            <a:p>
              <a:pPr>
                <a:defRPr/>
              </a:pPr>
              <a:r>
                <a:rPr lang="ru-RU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51"/>
          <p:cNvGrpSpPr/>
          <p:nvPr/>
        </p:nvGrpSpPr>
        <p:grpSpPr>
          <a:xfrm>
            <a:off x="9867055" y="832262"/>
            <a:ext cx="3217594" cy="4919480"/>
            <a:chOff x="9867055" y="832262"/>
            <a:chExt cx="3217594" cy="4919480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9867055" y="832262"/>
              <a:ext cx="2686895" cy="4919480"/>
              <a:chOff x="9867055" y="832262"/>
              <a:chExt cx="2686895" cy="4919480"/>
            </a:xfrm>
          </p:grpSpPr>
          <p:sp>
            <p:nvSpPr>
              <p:cNvPr id="57" name="Text Box 97"/>
              <p:cNvSpPr txBox="1">
                <a:spLocks noChangeArrowheads="1"/>
              </p:cNvSpPr>
              <p:nvPr/>
            </p:nvSpPr>
            <p:spPr bwMode="auto">
              <a:xfrm>
                <a:off x="10069882" y="3052925"/>
                <a:ext cx="1360436" cy="206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2" tIns="63992" rIns="127982" bIns="63992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5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8" name="Rectangle 93"/>
              <p:cNvSpPr>
                <a:spLocks noChangeArrowheads="1"/>
              </p:cNvSpPr>
              <p:nvPr/>
            </p:nvSpPr>
            <p:spPr bwMode="auto">
              <a:xfrm>
                <a:off x="9912199" y="832262"/>
                <a:ext cx="2281992" cy="491948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12321">
                  <a:defRPr/>
                </a:pPr>
                <a:endParaRPr lang="ru-RU" altLang="ru-RU" sz="80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59" name="Text Box 97"/>
              <p:cNvSpPr txBox="1">
                <a:spLocks noChangeArrowheads="1"/>
              </p:cNvSpPr>
              <p:nvPr/>
            </p:nvSpPr>
            <p:spPr bwMode="auto">
              <a:xfrm>
                <a:off x="10208199" y="2657470"/>
                <a:ext cx="1832441" cy="437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- прогноз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нарушения</a:t>
                </a: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ЛЭП </a:t>
                </a:r>
                <a:r>
                  <a:rPr lang="ru-RU" altLang="ru-RU" sz="10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(УГМС)</a:t>
                </a: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</a:t>
                </a:r>
                <a:endParaRPr lang="ru-RU" altLang="ru-RU" sz="10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Text Box 97"/>
              <p:cNvSpPr txBox="1">
                <a:spLocks noChangeArrowheads="1"/>
              </p:cNvSpPr>
              <p:nvPr/>
            </p:nvSpPr>
            <p:spPr bwMode="auto">
              <a:xfrm>
                <a:off x="10339813" y="3168589"/>
                <a:ext cx="1608563" cy="2523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endParaRPr lang="ru-RU" altLang="ru-RU" sz="8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61" name="TextBox 10"/>
              <p:cNvSpPr txBox="1"/>
              <p:nvPr/>
            </p:nvSpPr>
            <p:spPr>
              <a:xfrm>
                <a:off x="9867055" y="3639478"/>
                <a:ext cx="591041" cy="201216"/>
              </a:xfrm>
              <a:prstGeom prst="rect">
                <a:avLst/>
              </a:prstGeom>
              <a:solidFill>
                <a:schemeClr val="bg1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7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lvl1pPr>
              </a:lstStyle>
              <a:p>
                <a:pPr algn="l" defTabSz="912321">
                  <a:defRPr/>
                </a:pPr>
                <a:r>
                  <a:rPr lang="ru-RU" dirty="0" smtClean="0">
                    <a:solidFill>
                      <a:prstClr val="black"/>
                    </a:solidFill>
                  </a:rPr>
                  <a:t>Город</a:t>
                </a:r>
                <a:endParaRPr lang="ru-RU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2" name="Полилиния 61"/>
              <p:cNvSpPr/>
              <p:nvPr/>
            </p:nvSpPr>
            <p:spPr>
              <a:xfrm>
                <a:off x="9998239" y="2712922"/>
                <a:ext cx="324645" cy="215082"/>
              </a:xfrm>
              <a:custGeom>
                <a:avLst/>
                <a:gdLst>
                  <a:gd name="connsiteX0" fmla="*/ 42863 w 324905"/>
                  <a:gd name="connsiteY0" fmla="*/ 28575 h 204788"/>
                  <a:gd name="connsiteX1" fmla="*/ 47625 w 324905"/>
                  <a:gd name="connsiteY1" fmla="*/ 4763 h 204788"/>
                  <a:gd name="connsiteX2" fmla="*/ 61913 w 324905"/>
                  <a:gd name="connsiteY2" fmla="*/ 0 h 204788"/>
                  <a:gd name="connsiteX3" fmla="*/ 95250 w 324905"/>
                  <a:gd name="connsiteY3" fmla="*/ 4763 h 204788"/>
                  <a:gd name="connsiteX4" fmla="*/ 200025 w 324905"/>
                  <a:gd name="connsiteY4" fmla="*/ 9525 h 204788"/>
                  <a:gd name="connsiteX5" fmla="*/ 252413 w 324905"/>
                  <a:gd name="connsiteY5" fmla="*/ 14288 h 204788"/>
                  <a:gd name="connsiteX6" fmla="*/ 280988 w 324905"/>
                  <a:gd name="connsiteY6" fmla="*/ 23813 h 204788"/>
                  <a:gd name="connsiteX7" fmla="*/ 285750 w 324905"/>
                  <a:gd name="connsiteY7" fmla="*/ 52388 h 204788"/>
                  <a:gd name="connsiteX8" fmla="*/ 300038 w 324905"/>
                  <a:gd name="connsiteY8" fmla="*/ 57150 h 204788"/>
                  <a:gd name="connsiteX9" fmla="*/ 314325 w 324905"/>
                  <a:gd name="connsiteY9" fmla="*/ 66675 h 204788"/>
                  <a:gd name="connsiteX10" fmla="*/ 323850 w 324905"/>
                  <a:gd name="connsiteY10" fmla="*/ 80963 h 204788"/>
                  <a:gd name="connsiteX11" fmla="*/ 319088 w 324905"/>
                  <a:gd name="connsiteY11" fmla="*/ 180975 h 204788"/>
                  <a:gd name="connsiteX12" fmla="*/ 300038 w 324905"/>
                  <a:gd name="connsiteY12" fmla="*/ 185738 h 204788"/>
                  <a:gd name="connsiteX13" fmla="*/ 228600 w 324905"/>
                  <a:gd name="connsiteY13" fmla="*/ 190500 h 204788"/>
                  <a:gd name="connsiteX14" fmla="*/ 209550 w 324905"/>
                  <a:gd name="connsiteY14" fmla="*/ 195263 h 204788"/>
                  <a:gd name="connsiteX15" fmla="*/ 185738 w 324905"/>
                  <a:gd name="connsiteY15" fmla="*/ 200025 h 204788"/>
                  <a:gd name="connsiteX16" fmla="*/ 171450 w 324905"/>
                  <a:gd name="connsiteY16" fmla="*/ 204788 h 204788"/>
                  <a:gd name="connsiteX17" fmla="*/ 152400 w 324905"/>
                  <a:gd name="connsiteY17" fmla="*/ 190500 h 204788"/>
                  <a:gd name="connsiteX18" fmla="*/ 138113 w 324905"/>
                  <a:gd name="connsiteY18" fmla="*/ 180975 h 204788"/>
                  <a:gd name="connsiteX19" fmla="*/ 123825 w 324905"/>
                  <a:gd name="connsiteY19" fmla="*/ 166688 h 204788"/>
                  <a:gd name="connsiteX20" fmla="*/ 95250 w 324905"/>
                  <a:gd name="connsiteY20" fmla="*/ 152400 h 204788"/>
                  <a:gd name="connsiteX21" fmla="*/ 42863 w 324905"/>
                  <a:gd name="connsiteY21" fmla="*/ 147638 h 204788"/>
                  <a:gd name="connsiteX22" fmla="*/ 14288 w 324905"/>
                  <a:gd name="connsiteY22" fmla="*/ 133350 h 204788"/>
                  <a:gd name="connsiteX23" fmla="*/ 4763 w 324905"/>
                  <a:gd name="connsiteY23" fmla="*/ 119063 h 204788"/>
                  <a:gd name="connsiteX24" fmla="*/ 0 w 324905"/>
                  <a:gd name="connsiteY24" fmla="*/ 104775 h 204788"/>
                  <a:gd name="connsiteX25" fmla="*/ 19050 w 324905"/>
                  <a:gd name="connsiteY25" fmla="*/ 42863 h 204788"/>
                  <a:gd name="connsiteX26" fmla="*/ 42863 w 324905"/>
                  <a:gd name="connsiteY26" fmla="*/ 28575 h 204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24905" h="204788">
                    <a:moveTo>
                      <a:pt x="42863" y="28575"/>
                    </a:moveTo>
                    <a:cubicBezTo>
                      <a:pt x="44450" y="20638"/>
                      <a:pt x="43135" y="11498"/>
                      <a:pt x="47625" y="4763"/>
                    </a:cubicBezTo>
                    <a:cubicBezTo>
                      <a:pt x="50410" y="586"/>
                      <a:pt x="56893" y="0"/>
                      <a:pt x="61913" y="0"/>
                    </a:cubicBezTo>
                    <a:cubicBezTo>
                      <a:pt x="73138" y="0"/>
                      <a:pt x="84138" y="3175"/>
                      <a:pt x="95250" y="4763"/>
                    </a:cubicBezTo>
                    <a:cubicBezTo>
                      <a:pt x="147969" y="22336"/>
                      <a:pt x="113804" y="14914"/>
                      <a:pt x="200025" y="9525"/>
                    </a:cubicBezTo>
                    <a:cubicBezTo>
                      <a:pt x="217488" y="11113"/>
                      <a:pt x="235145" y="11241"/>
                      <a:pt x="252413" y="14288"/>
                    </a:cubicBezTo>
                    <a:cubicBezTo>
                      <a:pt x="262300" y="16033"/>
                      <a:pt x="280988" y="23813"/>
                      <a:pt x="280988" y="23813"/>
                    </a:cubicBezTo>
                    <a:cubicBezTo>
                      <a:pt x="282575" y="33338"/>
                      <a:pt x="280959" y="44004"/>
                      <a:pt x="285750" y="52388"/>
                    </a:cubicBezTo>
                    <a:cubicBezTo>
                      <a:pt x="288241" y="56747"/>
                      <a:pt x="295548" y="54905"/>
                      <a:pt x="300038" y="57150"/>
                    </a:cubicBezTo>
                    <a:cubicBezTo>
                      <a:pt x="305157" y="59710"/>
                      <a:pt x="309563" y="63500"/>
                      <a:pt x="314325" y="66675"/>
                    </a:cubicBezTo>
                    <a:cubicBezTo>
                      <a:pt x="317500" y="71438"/>
                      <a:pt x="323612" y="75244"/>
                      <a:pt x="323850" y="80963"/>
                    </a:cubicBezTo>
                    <a:cubicBezTo>
                      <a:pt x="325240" y="114309"/>
                      <a:pt x="326484" y="148430"/>
                      <a:pt x="319088" y="180975"/>
                    </a:cubicBezTo>
                    <a:cubicBezTo>
                      <a:pt x="317637" y="187358"/>
                      <a:pt x="306548" y="185053"/>
                      <a:pt x="300038" y="185738"/>
                    </a:cubicBezTo>
                    <a:cubicBezTo>
                      <a:pt x="276304" y="188236"/>
                      <a:pt x="252413" y="188913"/>
                      <a:pt x="228600" y="190500"/>
                    </a:cubicBezTo>
                    <a:cubicBezTo>
                      <a:pt x="222250" y="192088"/>
                      <a:pt x="215940" y="193843"/>
                      <a:pt x="209550" y="195263"/>
                    </a:cubicBezTo>
                    <a:cubicBezTo>
                      <a:pt x="201648" y="197019"/>
                      <a:pt x="193591" y="198062"/>
                      <a:pt x="185738" y="200025"/>
                    </a:cubicBezTo>
                    <a:cubicBezTo>
                      <a:pt x="180868" y="201243"/>
                      <a:pt x="176213" y="203200"/>
                      <a:pt x="171450" y="204788"/>
                    </a:cubicBezTo>
                    <a:cubicBezTo>
                      <a:pt x="165100" y="200025"/>
                      <a:pt x="158859" y="195114"/>
                      <a:pt x="152400" y="190500"/>
                    </a:cubicBezTo>
                    <a:cubicBezTo>
                      <a:pt x="147743" y="187173"/>
                      <a:pt x="142510" y="184639"/>
                      <a:pt x="138113" y="180975"/>
                    </a:cubicBezTo>
                    <a:cubicBezTo>
                      <a:pt x="132939" y="176663"/>
                      <a:pt x="128999" y="171000"/>
                      <a:pt x="123825" y="166688"/>
                    </a:cubicBezTo>
                    <a:cubicBezTo>
                      <a:pt x="116019" y="160183"/>
                      <a:pt x="105619" y="153881"/>
                      <a:pt x="95250" y="152400"/>
                    </a:cubicBezTo>
                    <a:cubicBezTo>
                      <a:pt x="77892" y="149920"/>
                      <a:pt x="60325" y="149225"/>
                      <a:pt x="42863" y="147638"/>
                    </a:cubicBezTo>
                    <a:cubicBezTo>
                      <a:pt x="31242" y="143764"/>
                      <a:pt x="23520" y="142582"/>
                      <a:pt x="14288" y="133350"/>
                    </a:cubicBezTo>
                    <a:cubicBezTo>
                      <a:pt x="10241" y="129303"/>
                      <a:pt x="7323" y="124182"/>
                      <a:pt x="4763" y="119063"/>
                    </a:cubicBezTo>
                    <a:cubicBezTo>
                      <a:pt x="2518" y="114573"/>
                      <a:pt x="1588" y="109538"/>
                      <a:pt x="0" y="104775"/>
                    </a:cubicBezTo>
                    <a:cubicBezTo>
                      <a:pt x="5433" y="50448"/>
                      <a:pt x="-6518" y="68431"/>
                      <a:pt x="19050" y="42863"/>
                    </a:cubicBezTo>
                    <a:lnTo>
                      <a:pt x="42863" y="28575"/>
                    </a:lnTo>
                    <a:close/>
                  </a:path>
                </a:pathLst>
              </a:custGeom>
              <a:solidFill>
                <a:srgbClr val="FF0000">
                  <a:alpha val="40000"/>
                </a:srgbClr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321">
                  <a:defRPr/>
                </a:pPr>
                <a:endParaRPr lang="ru-RU" sz="800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3" name="Прямоугольник 62"/>
              <p:cNvSpPr/>
              <p:nvPr/>
            </p:nvSpPr>
            <p:spPr>
              <a:xfrm>
                <a:off x="9974068" y="3040059"/>
                <a:ext cx="526806" cy="145110"/>
              </a:xfrm>
              <a:prstGeom prst="rect">
                <a:avLst/>
              </a:prstGeom>
              <a:solidFill>
                <a:srgbClr val="FFFF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2321">
                  <a:defRPr/>
                </a:pPr>
                <a:r>
                  <a:rPr lang="ru-RU" sz="80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321/19</a:t>
                </a:r>
                <a:endParaRPr lang="ru-RU" sz="8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4" name="Text Box 97"/>
              <p:cNvSpPr txBox="1">
                <a:spLocks noChangeArrowheads="1"/>
              </p:cNvSpPr>
              <p:nvPr/>
            </p:nvSpPr>
            <p:spPr bwMode="auto">
              <a:xfrm>
                <a:off x="10152589" y="3599781"/>
                <a:ext cx="2234468" cy="2847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 муниципальное образование</a:t>
                </a:r>
              </a:p>
            </p:txBody>
          </p:sp>
          <p:sp>
            <p:nvSpPr>
              <p:cNvPr id="65" name="Text Box 97"/>
              <p:cNvSpPr txBox="1">
                <a:spLocks noChangeArrowheads="1"/>
              </p:cNvSpPr>
              <p:nvPr/>
            </p:nvSpPr>
            <p:spPr bwMode="auto">
              <a:xfrm>
                <a:off x="10438159" y="2936191"/>
                <a:ext cx="1897135" cy="437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127985" tIns="63994" rIns="127985" bIns="63994">
                <a:spAutoFit/>
              </a:bodyPr>
              <a:lstStyle>
                <a:lvl1pPr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279525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kern="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10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протяженность ЛЭП/ТП (шт.)</a:t>
                </a:r>
              </a:p>
            </p:txBody>
          </p:sp>
          <p:sp>
            <p:nvSpPr>
              <p:cNvPr id="66" name="Скругленный прямоугольник 65"/>
              <p:cNvSpPr/>
              <p:nvPr/>
            </p:nvSpPr>
            <p:spPr>
              <a:xfrm>
                <a:off x="10064598" y="3433943"/>
                <a:ext cx="230151" cy="140148"/>
              </a:xfrm>
              <a:prstGeom prst="round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defTabSz="912321"/>
                <a:r>
                  <a:rPr lang="ru-RU" sz="800" b="1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60%</a:t>
                </a:r>
              </a:p>
            </p:txBody>
          </p:sp>
          <p:sp>
            <p:nvSpPr>
              <p:cNvPr id="67" name="Text Box 97"/>
              <p:cNvSpPr txBox="1">
                <a:spLocks noChangeArrowheads="1"/>
              </p:cNvSpPr>
              <p:nvPr/>
            </p:nvSpPr>
            <p:spPr bwMode="auto">
              <a:xfrm>
                <a:off x="10235544" y="3352321"/>
                <a:ext cx="2024895" cy="3910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80200" tIns="40101" rIns="80200" bIns="40101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defTabSz="955471">
                  <a:defRPr/>
                </a:pP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- износ </a:t>
                </a: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электроэнергетических </a:t>
                </a: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систем </a:t>
                </a: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>
                <a:off x="9966613" y="3267347"/>
                <a:ext cx="535775" cy="123116"/>
              </a:xfrm>
              <a:prstGeom prst="rect">
                <a:avLst/>
              </a:prstGeom>
              <a:solidFill>
                <a:srgbClr val="92D050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lIns="68571" tIns="34286" rIns="68571" bIns="34286" anchor="ctr"/>
              <a:lstStyle/>
              <a:p>
                <a:pPr algn="ctr" defTabSz="912321"/>
                <a:r>
                  <a:rPr lang="ru-RU" sz="800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19/330</a:t>
                </a:r>
              </a:p>
            </p:txBody>
          </p:sp>
          <p:sp>
            <p:nvSpPr>
              <p:cNvPr id="69" name="Text Box 97"/>
              <p:cNvSpPr txBox="1">
                <a:spLocks noChangeArrowheads="1"/>
              </p:cNvSpPr>
              <p:nvPr/>
            </p:nvSpPr>
            <p:spPr bwMode="auto">
              <a:xfrm>
                <a:off x="10391678" y="3197339"/>
                <a:ext cx="1973016" cy="2847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73" tIns="63988" rIns="127973" bIns="63988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 кол-во домов /населения</a:t>
                </a:r>
              </a:p>
            </p:txBody>
          </p:sp>
          <p:sp>
            <p:nvSpPr>
              <p:cNvPr id="70" name="Text Box 97"/>
              <p:cNvSpPr txBox="1">
                <a:spLocks noChangeArrowheads="1"/>
              </p:cNvSpPr>
              <p:nvPr/>
            </p:nvSpPr>
            <p:spPr bwMode="auto">
              <a:xfrm>
                <a:off x="10173938" y="2062107"/>
                <a:ext cx="2020251" cy="4395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defPPr>
                  <a:defRPr lang="ru-RU"/>
                </a:defPPr>
                <a:lvl1pPr defTabSz="1279525">
                  <a:defRPr sz="800" b="0">
                    <a:solidFill>
                      <a:srgbClr val="000000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 defTabSz="1279525">
                  <a:defRPr sz="2000" b="1"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dirty="0">
                    <a:cs typeface="Times New Roman" panose="02020603050405020304" pitchFamily="18" charset="0"/>
                  </a:rPr>
                  <a:t>- количество </a:t>
                </a:r>
                <a:r>
                  <a:rPr lang="ru-RU" altLang="ru-RU" sz="1000" dirty="0" smtClean="0">
                    <a:cs typeface="Times New Roman" panose="02020603050405020304" pitchFamily="18" charset="0"/>
                  </a:rPr>
                  <a:t>осадков (УГМС</a:t>
                </a:r>
                <a:r>
                  <a:rPr lang="ru-RU" altLang="ru-RU" sz="1000" dirty="0">
                    <a:cs typeface="Times New Roman" panose="02020603050405020304" pitchFamily="18" charset="0"/>
                  </a:rPr>
                  <a:t>), мм</a:t>
                </a:r>
              </a:p>
            </p:txBody>
          </p:sp>
          <p:sp>
            <p:nvSpPr>
              <p:cNvPr id="71" name="TextBox 23"/>
              <p:cNvSpPr txBox="1"/>
              <p:nvPr/>
            </p:nvSpPr>
            <p:spPr>
              <a:xfrm>
                <a:off x="9960571" y="2097330"/>
                <a:ext cx="357485" cy="246221"/>
              </a:xfrm>
              <a:prstGeom prst="rect">
                <a:avLst/>
              </a:prstGeom>
              <a:solidFill>
                <a:srgbClr val="4F81BD">
                  <a:lumMod val="75000"/>
                </a:srgbClr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 defTabSz="912321">
                  <a:defRPr/>
                </a:pPr>
                <a:r>
                  <a:rPr lang="ru-RU" kern="0" dirty="0" smtClean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17</a:t>
                </a:r>
                <a:endParaRPr lang="ru-RU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2" name="TextBox 23"/>
              <p:cNvSpPr txBox="1"/>
              <p:nvPr/>
            </p:nvSpPr>
            <p:spPr>
              <a:xfrm>
                <a:off x="9956469" y="2405356"/>
                <a:ext cx="346693" cy="246221"/>
              </a:xfrm>
              <a:prstGeom prst="rect">
                <a:avLst/>
              </a:prstGeom>
              <a:solidFill>
                <a:srgbClr val="FF9900"/>
              </a:solidFill>
              <a:effectLst>
                <a:softEdge rad="63500"/>
              </a:effectLst>
            </p:spPr>
            <p:txBody>
              <a:bodyPr wrap="square" rtlCol="0">
                <a:spAutoFit/>
              </a:bodyPr>
              <a:lstStyle>
                <a:defPPr>
                  <a:defRPr lang="ru-RU"/>
                </a:defPPr>
                <a:lvl1pPr algn="ctr">
                  <a:defRPr sz="1000" b="1"/>
                </a:lvl1pPr>
              </a:lstStyle>
              <a:p>
                <a:pPr defTabSz="912321">
                  <a:defRPr/>
                </a:pPr>
                <a:r>
                  <a:rPr lang="ru-RU" kern="0" dirty="0">
                    <a:solidFill>
                      <a:prstClr val="black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</p:txBody>
          </p:sp>
          <p:sp>
            <p:nvSpPr>
              <p:cNvPr id="73" name="Text Box 97"/>
              <p:cNvSpPr txBox="1">
                <a:spLocks noChangeArrowheads="1"/>
              </p:cNvSpPr>
              <p:nvPr/>
            </p:nvSpPr>
            <p:spPr bwMode="auto">
              <a:xfrm>
                <a:off x="10195621" y="2393642"/>
                <a:ext cx="1961332" cy="2522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89" tIns="47996" rIns="95989" bIns="47996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kern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- порывы ветра (УГМС), м/с</a:t>
                </a:r>
              </a:p>
            </p:txBody>
          </p:sp>
          <p:pic>
            <p:nvPicPr>
              <p:cNvPr id="74" name="Рисунок 73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84454" y="1098613"/>
                <a:ext cx="537479" cy="899443"/>
              </a:xfrm>
              <a:prstGeom prst="rect">
                <a:avLst/>
              </a:prstGeom>
            </p:spPr>
          </p:pic>
          <p:sp>
            <p:nvSpPr>
              <p:cNvPr id="110" name="Text Box 97"/>
              <p:cNvSpPr txBox="1">
                <a:spLocks noChangeArrowheads="1"/>
              </p:cNvSpPr>
              <p:nvPr/>
            </p:nvSpPr>
            <p:spPr bwMode="auto">
              <a:xfrm>
                <a:off x="10246627" y="844063"/>
                <a:ext cx="1757379" cy="2831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algn="r">
                  <a:defRPr/>
                </a:pPr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Условные </a:t>
                </a: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обозначения</a:t>
                </a:r>
                <a:endParaRPr lang="ru-RU" altLang="ru-RU" sz="10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pic>
            <p:nvPicPr>
              <p:cNvPr id="111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003052" y="1076953"/>
                <a:ext cx="103389" cy="9211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" name="Text Box 97"/>
              <p:cNvSpPr txBox="1">
                <a:spLocks noChangeArrowheads="1"/>
              </p:cNvSpPr>
              <p:nvPr/>
            </p:nvSpPr>
            <p:spPr bwMode="auto">
              <a:xfrm>
                <a:off x="10028783" y="1422640"/>
                <a:ext cx="1653625" cy="4370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127985" tIns="63994" rIns="127985" bIns="63994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defRPr/>
                </a:pP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Порывы</a:t>
                </a:r>
              </a:p>
              <a:p>
                <a:pPr>
                  <a:defRPr/>
                </a:pP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ветра, м/с</a:t>
                </a:r>
                <a:endParaRPr lang="ru-RU" altLang="ru-RU" sz="10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3" name="Text Box 97"/>
              <p:cNvSpPr txBox="1">
                <a:spLocks noChangeArrowheads="1"/>
              </p:cNvSpPr>
              <p:nvPr/>
            </p:nvSpPr>
            <p:spPr bwMode="auto">
              <a:xfrm>
                <a:off x="10391638" y="3779172"/>
                <a:ext cx="1771553" cy="404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94" tIns="47999" rIns="95994" bIns="47999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- пожарно-спасательные формирования</a:t>
                </a:r>
              </a:p>
            </p:txBody>
          </p:sp>
          <p:sp>
            <p:nvSpPr>
              <p:cNvPr id="114" name="Text Box 97"/>
              <p:cNvSpPr txBox="1">
                <a:spLocks noChangeArrowheads="1"/>
              </p:cNvSpPr>
              <p:nvPr/>
            </p:nvSpPr>
            <p:spPr bwMode="auto">
              <a:xfrm>
                <a:off x="10126316" y="4126415"/>
                <a:ext cx="2030635" cy="40471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94" tIns="47999" rIns="95994" bIns="47999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- социально-значимый </a:t>
                </a:r>
                <a:r>
                  <a:rPr lang="ru-RU" altLang="ru-RU" sz="1000" b="0" dirty="0" smtClean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объект и объект с масс. пребыванием</a:t>
                </a:r>
                <a:endParaRPr lang="ru-RU" altLang="ru-RU" sz="1000" b="0" dirty="0">
                  <a:solidFill>
                    <a:srgbClr val="000000"/>
                  </a:solidFill>
                  <a:cs typeface="Times New Roman" panose="02020603050405020304" pitchFamily="18" charset="0"/>
                </a:endParaRPr>
              </a:p>
            </p:txBody>
          </p:sp>
          <p:sp>
            <p:nvSpPr>
              <p:cNvPr id="115" name="Text Box 97"/>
              <p:cNvSpPr txBox="1">
                <a:spLocks noChangeArrowheads="1"/>
              </p:cNvSpPr>
              <p:nvPr/>
            </p:nvSpPr>
            <p:spPr bwMode="auto">
              <a:xfrm>
                <a:off x="10118510" y="4521245"/>
                <a:ext cx="1418060" cy="25082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94" tIns="47999" rIns="95994" bIns="47999">
                <a:spAutoFit/>
              </a:bodyPr>
              <a:lstStyle>
                <a:lvl1pPr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1000" b="0" dirty="0">
                    <a:solidFill>
                      <a:srgbClr val="000000"/>
                    </a:solidFill>
                    <a:cs typeface="Times New Roman" panose="02020603050405020304" pitchFamily="18" charset="0"/>
                  </a:rPr>
                  <a:t> - больница</a:t>
                </a:r>
              </a:p>
            </p:txBody>
          </p:sp>
          <p:pic>
            <p:nvPicPr>
              <p:cNvPr id="116" name="Picture 6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84995" y="4131724"/>
                <a:ext cx="267030" cy="2583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" name="Picture 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10000" b="90000" l="10000" r="90000">
                            <a14:foregroundMark x1="14706" y1="48485" x2="14706" y2="48485"/>
                            <a14:foregroundMark x1="14706" y1="54545" x2="14706" y2="54545"/>
                            <a14:foregroundMark x1="14706" y1="45455" x2="14706" y2="45455"/>
                            <a14:foregroundMark x1="14706" y1="57576" x2="14706" y2="5757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138291" y="3840694"/>
                <a:ext cx="227469" cy="2207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8" name="Picture 3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52272" y="3816293"/>
                <a:ext cx="280205" cy="245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9" name="Picture 4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BEBA8EAE-BF5A-486C-A8C5-ECC9F3942E4B}">
                    <a14:imgProps xmlns:a14="http://schemas.microsoft.com/office/drawing/2010/main">
                      <a14:imgLayer r:embed="rId15">
                        <a14:imgEffect>
                          <a14:backgroundRemoval t="10000" b="90000" l="10000" r="90000"/>
                        </a14:imgEffect>
                        <a14:imgEffect>
                          <a14:brightnessContrast bright="2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16577" y="3787555"/>
                <a:ext cx="359721" cy="337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0" name="Picture 6"/>
              <p:cNvPicPr>
                <a:picLocks noChangeAspect="1" noChangeArrowheads="1"/>
              </p:cNvPicPr>
              <p:nvPr/>
            </p:nvPicPr>
            <p:blipFill rotWithShape="1">
              <a:blip r:embed="rId16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ackgroundRemoval t="7143" b="89286" l="6250" r="93750">
                            <a14:foregroundMark x1="18750" y1="64286" x2="18750" y2="64286"/>
                            <a14:foregroundMark x1="90625" y1="64286" x2="90625" y2="64286"/>
                            <a14:backgroundMark x1="68750" y1="96429" x2="68750" y2="96429"/>
                            <a14:backgroundMark x1="96875" y1="64286" x2="96875" y2="64286"/>
                          </a14:backgroundRemoval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7497" r="11065"/>
              <a:stretch/>
            </p:blipFill>
            <p:spPr bwMode="auto">
              <a:xfrm>
                <a:off x="10054746" y="4536307"/>
                <a:ext cx="161709" cy="1980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1" name="Picture 2"/>
              <p:cNvPicPr>
                <a:picLocks noChangeAspect="1" noChangeArrowheads="1"/>
              </p:cNvPicPr>
              <p:nvPr/>
            </p:nvPicPr>
            <p:blipFill rotWithShape="1">
              <a:blip r:embed="rId18">
                <a:extLst>
                  <a:ext uri="{BEBA8EAE-BF5A-486C-A8C5-ECC9F3942E4B}">
                    <a14:imgProps xmlns:a14="http://schemas.microsoft.com/office/drawing/2010/main">
                      <a14:imgLayer r:embed="rId19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61" t="11641"/>
              <a:stretch/>
            </p:blipFill>
            <p:spPr bwMode="auto">
              <a:xfrm>
                <a:off x="9944808" y="4658970"/>
                <a:ext cx="402876" cy="3787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2" name="Овал 121"/>
              <p:cNvSpPr/>
              <p:nvPr/>
            </p:nvSpPr>
            <p:spPr>
              <a:xfrm>
                <a:off x="10001246" y="4734781"/>
                <a:ext cx="264984" cy="264984"/>
              </a:xfrm>
              <a:prstGeom prst="ellipse">
                <a:avLst/>
              </a:prstGeom>
              <a:noFill/>
              <a:ln>
                <a:solidFill>
                  <a:srgbClr val="181DF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3" name="Овал 122"/>
              <p:cNvSpPr/>
              <p:nvPr/>
            </p:nvSpPr>
            <p:spPr>
              <a:xfrm>
                <a:off x="9993516" y="5038725"/>
                <a:ext cx="152730" cy="15240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4" name="Овал 123"/>
              <p:cNvSpPr/>
              <p:nvPr/>
            </p:nvSpPr>
            <p:spPr>
              <a:xfrm>
                <a:off x="10185360" y="5038725"/>
                <a:ext cx="152730" cy="152400"/>
              </a:xfrm>
              <a:prstGeom prst="ellipse">
                <a:avLst/>
              </a:prstGeom>
              <a:solidFill>
                <a:srgbClr val="CFE40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5" name="Овал 124"/>
              <p:cNvSpPr/>
              <p:nvPr/>
            </p:nvSpPr>
            <p:spPr>
              <a:xfrm>
                <a:off x="10377204" y="5038725"/>
                <a:ext cx="152730" cy="152400"/>
              </a:xfrm>
              <a:prstGeom prst="ellipse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26" name="Picture 2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BEBA8EAE-BF5A-486C-A8C5-ECC9F3942E4B}">
                    <a14:imgProps xmlns:a14="http://schemas.microsoft.com/office/drawing/2010/main">
                      <a14:imgLayer r:embed="rId21">
                        <a14:imgEffect>
                          <a14:backgroundRemoval t="10000" b="90000" l="10000" r="90000"/>
                        </a14:imgEffect>
                        <a14:imgEffect>
                          <a14:sharpenSoften amount="5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00028" y="5191125"/>
                <a:ext cx="353974" cy="2831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7" name="Text Box 97"/>
              <p:cNvSpPr txBox="1">
                <a:spLocks noChangeArrowheads="1"/>
              </p:cNvSpPr>
              <p:nvPr/>
            </p:nvSpPr>
            <p:spPr bwMode="auto">
              <a:xfrm>
                <a:off x="10186604" y="5223403"/>
                <a:ext cx="2327488" cy="23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74" tIns="47988" rIns="95974" bIns="47988">
                <a:spAutoFit/>
              </a:bodyPr>
              <a:lstStyle>
                <a:defPPr>
                  <a:defRPr lang="ru-RU"/>
                </a:defPPr>
                <a:lvl1pPr defTabSz="1279525">
                  <a:defRPr sz="800" b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79525">
                  <a:defRPr sz="2000" b="1"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-подстанции </a:t>
                </a:r>
                <a:r>
                  <a:rPr lang="ru-RU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110/10/6 </a:t>
                </a:r>
                <a:r>
                  <a:rPr lang="ru-RU" sz="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кВ</a:t>
                </a:r>
                <a:endParaRPr lang="ru-RU" alt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8" name="Text Box 97"/>
              <p:cNvSpPr txBox="1">
                <a:spLocks noChangeArrowheads="1"/>
              </p:cNvSpPr>
              <p:nvPr/>
            </p:nvSpPr>
            <p:spPr bwMode="auto">
              <a:xfrm>
                <a:off x="10226462" y="4772521"/>
                <a:ext cx="2327488" cy="23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74" tIns="47988" rIns="95974" bIns="47988">
                <a:spAutoFit/>
              </a:bodyPr>
              <a:lstStyle>
                <a:defPPr>
                  <a:defRPr lang="ru-RU"/>
                </a:defPPr>
                <a:lvl1pPr defTabSz="1279525">
                  <a:defRPr sz="800" b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79525">
                  <a:defRPr sz="2000" b="1"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:r>
                  <a:rPr lang="ru-RU" altLang="ru-RU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</a:t>
                </a:r>
                <a:r>
                  <a:rPr lang="ru-RU" altLang="ru-RU" sz="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временного размещения</a:t>
                </a:r>
              </a:p>
            </p:txBody>
          </p:sp>
          <p:sp>
            <p:nvSpPr>
              <p:cNvPr id="129" name="Text Box 97"/>
              <p:cNvSpPr txBox="1">
                <a:spLocks noChangeArrowheads="1"/>
              </p:cNvSpPr>
              <p:nvPr/>
            </p:nvSpPr>
            <p:spPr bwMode="auto">
              <a:xfrm>
                <a:off x="10205287" y="5465859"/>
                <a:ext cx="1952613" cy="235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5974" tIns="47988" rIns="95974" bIns="47988">
                <a:spAutoFit/>
              </a:bodyPr>
              <a:lstStyle>
                <a:defPPr>
                  <a:defRPr lang="ru-RU"/>
                </a:defPPr>
                <a:lvl1pPr defTabSz="1279525">
                  <a:defRPr sz="800" b="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defTabSz="1279525">
                  <a:defRPr sz="2000" b="1">
                    <a:latin typeface="Times New Roman" panose="02020603050405020304" pitchFamily="18" charset="0"/>
                  </a:defRPr>
                </a:lvl2pPr>
                <a:lvl3pPr marL="1143000" indent="-228600" defTabSz="1279525">
                  <a:defRPr sz="2000" b="1">
                    <a:latin typeface="Times New Roman" panose="02020603050405020304" pitchFamily="18" charset="0"/>
                  </a:defRPr>
                </a:lvl3pPr>
                <a:lvl4pPr marL="1600200" indent="-228600" defTabSz="1279525">
                  <a:defRPr sz="2000" b="1">
                    <a:latin typeface="Times New Roman" panose="02020603050405020304" pitchFamily="18" charset="0"/>
                  </a:defRPr>
                </a:lvl4pPr>
                <a:lvl5pPr marL="2057400" indent="-228600" defTabSz="1279525">
                  <a:defRPr sz="2000" b="1">
                    <a:latin typeface="Times New Roman" panose="02020603050405020304" pitchFamily="18" charset="0"/>
                  </a:defRPr>
                </a:lvl5pPr>
                <a:lvl6pPr marL="25146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6pPr>
                <a:lvl7pPr marL="29718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7pPr>
                <a:lvl8pPr marL="34290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8pPr>
                <a:lvl9pPr marL="3886200" indent="-228600" defTabSz="1279525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 b="1">
                    <a:latin typeface="Times New Roman" panose="02020603050405020304" pitchFamily="18" charset="0"/>
                  </a:defRPr>
                </a:lvl9pPr>
              </a:lstStyle>
              <a:p>
                <a:r>
                  <a:rPr lang="ru-RU" altLang="ru-RU" sz="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РИП</a:t>
                </a:r>
                <a:endParaRPr lang="ru-RU" altLang="ru-RU" sz="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30" name="Picture 2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BEBA8EAE-BF5A-486C-A8C5-ECC9F3942E4B}">
                    <a14:imgProps xmlns:a14="http://schemas.microsoft.com/office/drawing/2010/main">
                      <a14:imgLayer r:embed="rId23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975017" y="5474589"/>
                <a:ext cx="242509" cy="277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" name="Text Box 97"/>
            <p:cNvSpPr txBox="1">
              <a:spLocks noChangeArrowheads="1"/>
            </p:cNvSpPr>
            <p:nvPr/>
          </p:nvSpPr>
          <p:spPr bwMode="auto">
            <a:xfrm>
              <a:off x="10519990" y="4987746"/>
              <a:ext cx="2327488" cy="2354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5974" tIns="47988" rIns="95974" bIns="47988">
              <a:spAutoFit/>
            </a:bodyPr>
            <a:lstStyle>
              <a:defPPr>
                <a:defRPr lang="ru-RU"/>
              </a:defPPr>
              <a:lvl1pPr defTabSz="1279525">
                <a:defRPr sz="800" b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279525">
                <a:defRPr sz="2000" b="1"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9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-подстанции и ТП/РП</a:t>
              </a:r>
              <a:endParaRPr lang="ru-RU" altLang="ru-RU" sz="9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Text Box 97"/>
            <p:cNvSpPr txBox="1">
              <a:spLocks noChangeArrowheads="1"/>
            </p:cNvSpPr>
            <p:nvPr/>
          </p:nvSpPr>
          <p:spPr bwMode="auto">
            <a:xfrm>
              <a:off x="11189671" y="1211800"/>
              <a:ext cx="1894978" cy="59090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27985" tIns="63994" rIns="127985" bIns="63994">
              <a:spAutoFit/>
            </a:bodyPr>
            <a:lstStyle>
              <a:lvl1pPr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 defTabSz="1279525"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defTabSz="1279525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defRPr/>
              </a:pPr>
              <a:r>
                <a:rPr lang="ru-RU" altLang="ru-RU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ru-RU" altLang="ru-RU" sz="1000" b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линии</a:t>
              </a:r>
            </a:p>
            <a:p>
              <a:pPr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эл. передач</a:t>
              </a:r>
            </a:p>
            <a:p>
              <a:pPr>
                <a:defRPr/>
              </a:pPr>
              <a:r>
                <a:rPr lang="ru-RU" altLang="ru-RU" sz="1000" b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115 </a:t>
              </a:r>
              <a:r>
                <a:rPr lang="ru-RU" altLang="ru-RU" sz="1000" b="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кВт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865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578632</TotalTime>
  <Words>358</Words>
  <Application>Microsoft Office PowerPoint</Application>
  <PresentationFormat>Произвольный</PresentationFormat>
  <Paragraphs>113</Paragraphs>
  <Slides>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8_Тема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ДОКЛАД  СПЕЦИАЛИСТА АРМ №32 ПО ИНФОРМАЦИОННЫМ СИСТЕМАМ</dc:title>
  <dc:creator>ARM32</dc:creator>
  <cp:lastModifiedBy>Таранова Елена Юрьевна</cp:lastModifiedBy>
  <cp:revision>27045</cp:revision>
  <cp:lastPrinted>2020-01-17T13:43:55Z</cp:lastPrinted>
  <dcterms:created xsi:type="dcterms:W3CDTF">2014-09-08T13:21:12Z</dcterms:created>
  <dcterms:modified xsi:type="dcterms:W3CDTF">2026-06-30T08:28:36Z</dcterms:modified>
</cp:coreProperties>
</file>