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57" r:id="rId1"/>
  </p:sldMasterIdLst>
  <p:notesMasterIdLst>
    <p:notesMasterId r:id="rId5"/>
  </p:notesMasterIdLst>
  <p:handoutMasterIdLst>
    <p:handoutMasterId r:id="rId6"/>
  </p:handoutMasterIdLst>
  <p:sldIdLst>
    <p:sldId id="8971" r:id="rId2"/>
    <p:sldId id="8987" r:id="rId3"/>
    <p:sldId id="9009" r:id="rId4"/>
  </p:sldIdLst>
  <p:sldSz cx="12190413" cy="6859588"/>
  <p:notesSz cx="9940925" cy="6808788"/>
  <p:defaultTextStyle>
    <a:defPPr>
      <a:defRPr lang="ru-RU"/>
    </a:defPPr>
    <a:lvl1pPr marL="0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396669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793345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190017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586696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1983365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380032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776683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173354" algn="l" defTabSz="7933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DE587F38-6BCC-4E5F-A969-F447CE76924F}">
          <p14:sldIdLst>
            <p14:sldId id="8971"/>
            <p14:sldId id="8987"/>
            <p14:sldId id="9009"/>
          </p14:sldIdLst>
        </p14:section>
      </p14:sectionLst>
    </p:ext>
    <p:ext uri="{EFAFB233-063F-42B5-8137-9DF3F51BA10A}">
      <p15:sldGuideLst xmlns:p15="http://schemas.microsoft.com/office/powerpoint/2012/main" xmlns="">
        <p15:guide id="2" pos="3628" userDrawn="1">
          <p15:clr>
            <a:srgbClr val="A4A3A4"/>
          </p15:clr>
        </p15:guide>
        <p15:guide id="3" orient="horz" pos="4320" userDrawn="1">
          <p15:clr>
            <a:srgbClr val="A4A3A4"/>
          </p15:clr>
        </p15:guide>
        <p15:guide id="4" orient="horz" pos="3240">
          <p15:clr>
            <a:srgbClr val="A4A3A4"/>
          </p15:clr>
        </p15:guide>
        <p15:guide id="5" pos="2721">
          <p15:clr>
            <a:srgbClr val="A4A3A4"/>
          </p15:clr>
        </p15:guide>
        <p15:guide id="6" orient="horz" pos="6895">
          <p15:clr>
            <a:srgbClr val="A4A3A4"/>
          </p15:clr>
        </p15:guide>
        <p15:guide id="7" orient="horz" pos="5171">
          <p15:clr>
            <a:srgbClr val="A4A3A4"/>
          </p15:clr>
        </p15:guide>
        <p15:guide id="8" pos="4100">
          <p15:clr>
            <a:srgbClr val="A4A3A4"/>
          </p15:clr>
        </p15:guide>
        <p15:guide id="9" pos="30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M32" initials="A" lastIdx="1" clrIdx="0">
    <p:extLst/>
  </p:cmAuthor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81DF8"/>
    <a:srgbClr val="4ADFE6"/>
    <a:srgbClr val="FFFFFF"/>
    <a:srgbClr val="0070C0"/>
    <a:srgbClr val="FFFF00"/>
    <a:srgbClr val="00FF00"/>
    <a:srgbClr val="FF33CC"/>
    <a:srgbClr val="FF9999"/>
    <a:srgbClr val="3DF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16" autoAdjust="0"/>
    <p:restoredTop sz="97494" autoAdjust="0"/>
  </p:normalViewPr>
  <p:slideViewPr>
    <p:cSldViewPr snapToGrid="0">
      <p:cViewPr>
        <p:scale>
          <a:sx n="100" d="100"/>
          <a:sy n="100" d="100"/>
        </p:scale>
        <p:origin x="-1176" y="-396"/>
      </p:cViewPr>
      <p:guideLst>
        <p:guide orient="horz" pos="3610"/>
        <p:guide orient="horz" pos="2707"/>
        <p:guide orient="horz" pos="5762"/>
        <p:guide orient="horz" pos="4321"/>
        <p:guide pos="4280"/>
        <p:guide pos="3210"/>
        <p:guide pos="4837"/>
        <p:guide pos="3628"/>
      </p:guideLst>
    </p:cSldViewPr>
  </p:slideViewPr>
  <p:outlineViewPr>
    <p:cViewPr>
      <p:scale>
        <a:sx n="66" d="100"/>
        <a:sy n="66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187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52" y="154"/>
            <a:ext cx="4308031" cy="341074"/>
          </a:xfrm>
          <a:prstGeom prst="rect">
            <a:avLst/>
          </a:prstGeom>
        </p:spPr>
        <p:txBody>
          <a:bodyPr vert="horz" lIns="88101" tIns="44046" rIns="88101" bIns="44046" rtlCol="0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817" y="154"/>
            <a:ext cx="4308031" cy="341074"/>
          </a:xfrm>
          <a:prstGeom prst="rect">
            <a:avLst/>
          </a:prstGeom>
        </p:spPr>
        <p:txBody>
          <a:bodyPr vert="horz" lIns="88101" tIns="44046" rIns="88101" bIns="44046" rtlCol="0"/>
          <a:lstStyle>
            <a:lvl1pPr algn="r">
              <a:defRPr sz="1100"/>
            </a:lvl1pPr>
          </a:lstStyle>
          <a:p>
            <a:fld id="{2CAE2469-05AA-4EAD-ADCF-345832F5635C}" type="datetimeFigureOut">
              <a:rPr lang="ru-RU" smtClean="0"/>
              <a:t>05.09.2026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52" y="6467742"/>
            <a:ext cx="4308031" cy="341072"/>
          </a:xfrm>
          <a:prstGeom prst="rect">
            <a:avLst/>
          </a:prstGeom>
        </p:spPr>
        <p:txBody>
          <a:bodyPr vert="horz" lIns="88101" tIns="44046" rIns="88101" bIns="44046" rtlCol="0" anchor="b"/>
          <a:lstStyle>
            <a:lvl1pPr algn="l">
              <a:defRPr sz="11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817" y="6467742"/>
            <a:ext cx="4308031" cy="341072"/>
          </a:xfrm>
          <a:prstGeom prst="rect">
            <a:avLst/>
          </a:prstGeom>
        </p:spPr>
        <p:txBody>
          <a:bodyPr vert="horz" lIns="88101" tIns="44046" rIns="88101" bIns="44046" rtlCol="0" anchor="b"/>
          <a:lstStyle>
            <a:lvl1pPr algn="r">
              <a:defRPr sz="1100"/>
            </a:lvl1pPr>
          </a:lstStyle>
          <a:p>
            <a:fld id="{0FAB2133-15B0-4EFE-BC30-805BCBD475C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82219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52" y="49"/>
            <a:ext cx="4307733" cy="341623"/>
          </a:xfrm>
          <a:prstGeom prst="rect">
            <a:avLst/>
          </a:prstGeom>
        </p:spPr>
        <p:txBody>
          <a:bodyPr vert="horz" lIns="95395" tIns="47697" rIns="95395" bIns="47697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042" y="49"/>
            <a:ext cx="4307733" cy="341623"/>
          </a:xfrm>
          <a:prstGeom prst="rect">
            <a:avLst/>
          </a:prstGeom>
        </p:spPr>
        <p:txBody>
          <a:bodyPr vert="horz" lIns="95395" tIns="47697" rIns="95395" bIns="47697" rtlCol="0"/>
          <a:lstStyle>
            <a:lvl1pPr algn="r">
              <a:defRPr sz="1300"/>
            </a:lvl1pPr>
          </a:lstStyle>
          <a:p>
            <a:fld id="{0060E01D-5EF3-45B4-8D72-A960D6489AA6}" type="datetimeFigureOut">
              <a:rPr lang="ru-RU" smtClean="0"/>
              <a:pPr/>
              <a:t>05.09.2026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9875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395" tIns="47697" rIns="95395" bIns="47697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47" y="3276749"/>
            <a:ext cx="7952739" cy="2680960"/>
          </a:xfrm>
          <a:prstGeom prst="rect">
            <a:avLst/>
          </a:prstGeom>
        </p:spPr>
        <p:txBody>
          <a:bodyPr vert="horz" lIns="95395" tIns="47697" rIns="95395" bIns="4769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52" y="6467304"/>
            <a:ext cx="4307733" cy="341621"/>
          </a:xfrm>
          <a:prstGeom prst="rect">
            <a:avLst/>
          </a:prstGeom>
        </p:spPr>
        <p:txBody>
          <a:bodyPr vert="horz" lIns="95395" tIns="47697" rIns="95395" bIns="47697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042" y="6467304"/>
            <a:ext cx="4307733" cy="341621"/>
          </a:xfrm>
          <a:prstGeom prst="rect">
            <a:avLst/>
          </a:prstGeom>
        </p:spPr>
        <p:txBody>
          <a:bodyPr vert="horz" lIns="95395" tIns="47697" rIns="95395" bIns="47697" rtlCol="0" anchor="b"/>
          <a:lstStyle>
            <a:lvl1pPr algn="r">
              <a:defRPr sz="1300"/>
            </a:lvl1pPr>
          </a:lstStyle>
          <a:p>
            <a:fld id="{B02A437B-EFF4-43AF-8D02-B1E280ECFFA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438804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96669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93345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90017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86696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83365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80032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76683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73354" algn="l" defTabSz="79334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9875" cy="22971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2A437B-EFF4-43AF-8D02-B1E280ECFFA6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929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84637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A437B-EFF4-43AF-8D02-B1E280ECFFA6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02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25763" y="850900"/>
            <a:ext cx="4084637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2A437B-EFF4-43AF-8D02-B1E280ECFFA6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0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820" y="1122632"/>
            <a:ext cx="9142810" cy="2388153"/>
          </a:xfrm>
        </p:spPr>
        <p:txBody>
          <a:bodyPr anchor="b"/>
          <a:lstStyle>
            <a:lvl1pPr algn="ctr">
              <a:defRPr sz="5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820" y="3602913"/>
            <a:ext cx="9142810" cy="1656146"/>
          </a:xfrm>
        </p:spPr>
        <p:txBody>
          <a:bodyPr/>
          <a:lstStyle>
            <a:lvl1pPr marL="0" indent="0" algn="ctr">
              <a:buNone/>
              <a:defRPr sz="2100"/>
            </a:lvl1pPr>
            <a:lvl2pPr marL="396742" indent="0" algn="ctr">
              <a:buNone/>
              <a:defRPr sz="1700"/>
            </a:lvl2pPr>
            <a:lvl3pPr marL="793484" indent="0" algn="ctr">
              <a:buNone/>
              <a:defRPr sz="1600"/>
            </a:lvl3pPr>
            <a:lvl4pPr marL="1190222" indent="0" algn="ctr">
              <a:buNone/>
              <a:defRPr sz="1400"/>
            </a:lvl4pPr>
            <a:lvl5pPr marL="1586972" indent="0" algn="ctr">
              <a:buNone/>
              <a:defRPr sz="1400"/>
            </a:lvl5pPr>
            <a:lvl6pPr marL="1983705" indent="0" algn="ctr">
              <a:buNone/>
              <a:defRPr sz="1400"/>
            </a:lvl6pPr>
            <a:lvl7pPr marL="2380441" indent="0" algn="ctr">
              <a:buNone/>
              <a:defRPr sz="1400"/>
            </a:lvl7pPr>
            <a:lvl8pPr marL="2777165" indent="0" algn="ctr">
              <a:buNone/>
              <a:defRPr sz="1400"/>
            </a:lvl8pPr>
            <a:lvl9pPr marL="3173912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C8632-C3E7-49F7-8AC2-0F3B7FF7F6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626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9BB9C-38B9-4990-8234-50C335FF56E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06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755" y="1710152"/>
            <a:ext cx="10514231" cy="2853398"/>
          </a:xfrm>
        </p:spPr>
        <p:txBody>
          <a:bodyPr anchor="b"/>
          <a:lstStyle>
            <a:lvl1pPr>
              <a:defRPr sz="5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755" y="4590528"/>
            <a:ext cx="10514231" cy="1500534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674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934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1902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869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837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804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77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7391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B5C07-D729-4765-B658-CBC287F351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134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02" y="1826098"/>
            <a:ext cx="5180925" cy="435234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1414" y="1826098"/>
            <a:ext cx="5180925" cy="435234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7DCBB-9EE9-48EB-9382-BB971AEF678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41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90" y="365252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694" y="1681563"/>
            <a:ext cx="5157116" cy="8241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6742" indent="0">
              <a:buNone/>
              <a:defRPr sz="1700" b="1"/>
            </a:lvl2pPr>
            <a:lvl3pPr marL="793484" indent="0">
              <a:buNone/>
              <a:defRPr sz="1600" b="1"/>
            </a:lvl3pPr>
            <a:lvl4pPr marL="1190222" indent="0">
              <a:buNone/>
              <a:defRPr sz="1400" b="1"/>
            </a:lvl4pPr>
            <a:lvl5pPr marL="1586972" indent="0">
              <a:buNone/>
              <a:defRPr sz="1400" b="1"/>
            </a:lvl5pPr>
            <a:lvl6pPr marL="1983705" indent="0">
              <a:buNone/>
              <a:defRPr sz="1400" b="1"/>
            </a:lvl6pPr>
            <a:lvl7pPr marL="2380441" indent="0">
              <a:buNone/>
              <a:defRPr sz="1400" b="1"/>
            </a:lvl7pPr>
            <a:lvl8pPr marL="2777165" indent="0">
              <a:buNone/>
              <a:defRPr sz="1400" b="1"/>
            </a:lvl8pPr>
            <a:lvl9pPr marL="3173912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694" y="2505655"/>
            <a:ext cx="5157116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1460" y="1681563"/>
            <a:ext cx="5182513" cy="8241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6742" indent="0">
              <a:buNone/>
              <a:defRPr sz="1700" b="1"/>
            </a:lvl2pPr>
            <a:lvl3pPr marL="793484" indent="0">
              <a:buNone/>
              <a:defRPr sz="1600" b="1"/>
            </a:lvl3pPr>
            <a:lvl4pPr marL="1190222" indent="0">
              <a:buNone/>
              <a:defRPr sz="1400" b="1"/>
            </a:lvl4pPr>
            <a:lvl5pPr marL="1586972" indent="0">
              <a:buNone/>
              <a:defRPr sz="1400" b="1"/>
            </a:lvl5pPr>
            <a:lvl6pPr marL="1983705" indent="0">
              <a:buNone/>
              <a:defRPr sz="1400" b="1"/>
            </a:lvl6pPr>
            <a:lvl7pPr marL="2380441" indent="0">
              <a:buNone/>
              <a:defRPr sz="1400" b="1"/>
            </a:lvl7pPr>
            <a:lvl8pPr marL="2777165" indent="0">
              <a:buNone/>
              <a:defRPr sz="1400" b="1"/>
            </a:lvl8pPr>
            <a:lvl9pPr marL="3173912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1460" y="2505655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F2DF9-0C99-402E-A29B-79D47C97E2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6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88907-C54A-4434-B345-A1CA98D6318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5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F6F3-6C7A-4AB5-8AB8-C787B1E3FB0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09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8" y="457315"/>
            <a:ext cx="3931726" cy="1600571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2513" y="987672"/>
            <a:ext cx="6171396" cy="48747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8" y="2057881"/>
            <a:ext cx="3931726" cy="3812471"/>
          </a:xfrm>
        </p:spPr>
        <p:txBody>
          <a:bodyPr/>
          <a:lstStyle>
            <a:lvl1pPr marL="0" indent="0">
              <a:buNone/>
              <a:defRPr sz="1400"/>
            </a:lvl1pPr>
            <a:lvl2pPr marL="396742" indent="0">
              <a:buNone/>
              <a:defRPr sz="1300"/>
            </a:lvl2pPr>
            <a:lvl3pPr marL="793484" indent="0">
              <a:buNone/>
              <a:defRPr sz="1000"/>
            </a:lvl3pPr>
            <a:lvl4pPr marL="1190222" indent="0">
              <a:buNone/>
              <a:defRPr sz="900"/>
            </a:lvl4pPr>
            <a:lvl5pPr marL="1586972" indent="0">
              <a:buNone/>
              <a:defRPr sz="900"/>
            </a:lvl5pPr>
            <a:lvl6pPr marL="1983705" indent="0">
              <a:buNone/>
              <a:defRPr sz="900"/>
            </a:lvl6pPr>
            <a:lvl7pPr marL="2380441" indent="0">
              <a:buNone/>
              <a:defRPr sz="900"/>
            </a:lvl7pPr>
            <a:lvl8pPr marL="2777165" indent="0">
              <a:buNone/>
              <a:defRPr sz="900"/>
            </a:lvl8pPr>
            <a:lvl9pPr marL="317391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F2BA2-E48D-4602-BA8E-A03584B1399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678" y="457315"/>
            <a:ext cx="3931726" cy="1600571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2513" y="987672"/>
            <a:ext cx="6171396" cy="4874753"/>
          </a:xfrm>
        </p:spPr>
        <p:txBody>
          <a:bodyPr anchor="t"/>
          <a:lstStyle>
            <a:lvl1pPr marL="0" indent="0">
              <a:buNone/>
              <a:defRPr sz="2800"/>
            </a:lvl1pPr>
            <a:lvl2pPr marL="396742" indent="0">
              <a:buNone/>
              <a:defRPr sz="2400"/>
            </a:lvl2pPr>
            <a:lvl3pPr marL="793484" indent="0">
              <a:buNone/>
              <a:defRPr sz="2100"/>
            </a:lvl3pPr>
            <a:lvl4pPr marL="1190222" indent="0">
              <a:buNone/>
              <a:defRPr sz="1700"/>
            </a:lvl4pPr>
            <a:lvl5pPr marL="1586972" indent="0">
              <a:buNone/>
              <a:defRPr sz="1700"/>
            </a:lvl5pPr>
            <a:lvl6pPr marL="1983705" indent="0">
              <a:buNone/>
              <a:defRPr sz="1700"/>
            </a:lvl6pPr>
            <a:lvl7pPr marL="2380441" indent="0">
              <a:buNone/>
              <a:defRPr sz="1700"/>
            </a:lvl7pPr>
            <a:lvl8pPr marL="2777165" indent="0">
              <a:buNone/>
              <a:defRPr sz="1700"/>
            </a:lvl8pPr>
            <a:lvl9pPr marL="3173912" indent="0">
              <a:buNone/>
              <a:defRPr sz="17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678" y="2057881"/>
            <a:ext cx="3931726" cy="3812471"/>
          </a:xfrm>
        </p:spPr>
        <p:txBody>
          <a:bodyPr/>
          <a:lstStyle>
            <a:lvl1pPr marL="0" indent="0">
              <a:buNone/>
              <a:defRPr sz="1400"/>
            </a:lvl1pPr>
            <a:lvl2pPr marL="396742" indent="0">
              <a:buNone/>
              <a:defRPr sz="1300"/>
            </a:lvl2pPr>
            <a:lvl3pPr marL="793484" indent="0">
              <a:buNone/>
              <a:defRPr sz="1000"/>
            </a:lvl3pPr>
            <a:lvl4pPr marL="1190222" indent="0">
              <a:buNone/>
              <a:defRPr sz="900"/>
            </a:lvl4pPr>
            <a:lvl5pPr marL="1586972" indent="0">
              <a:buNone/>
              <a:defRPr sz="900"/>
            </a:lvl5pPr>
            <a:lvl6pPr marL="1983705" indent="0">
              <a:buNone/>
              <a:defRPr sz="900"/>
            </a:lvl6pPr>
            <a:lvl7pPr marL="2380441" indent="0">
              <a:buNone/>
              <a:defRPr sz="900"/>
            </a:lvl7pPr>
            <a:lvl8pPr marL="2777165" indent="0">
              <a:buNone/>
              <a:defRPr sz="900"/>
            </a:lvl8pPr>
            <a:lvl9pPr marL="317391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4F69D-F1BE-4786-A384-907DE08AC6B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9326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456B-19DB-4F30-ACA3-F44E55C6B6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86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3821" y="365228"/>
            <a:ext cx="2628557" cy="581318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54" y="365228"/>
            <a:ext cx="7733293" cy="581318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6860F-F60B-4300-9D04-054163F7821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43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109" y="365252"/>
            <a:ext cx="10514231" cy="1325870"/>
          </a:xfrm>
          <a:prstGeom prst="rect">
            <a:avLst/>
          </a:prstGeom>
        </p:spPr>
        <p:txBody>
          <a:bodyPr vert="horz" lIns="79348" tIns="39683" rIns="79348" bIns="3968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09" y="1826098"/>
            <a:ext cx="10514231" cy="4352347"/>
          </a:xfrm>
          <a:prstGeom prst="rect">
            <a:avLst/>
          </a:prstGeom>
        </p:spPr>
        <p:txBody>
          <a:bodyPr vert="horz" lIns="79348" tIns="39683" rIns="79348" bIns="3968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093" y="6357875"/>
            <a:ext cx="2742843" cy="365209"/>
          </a:xfrm>
          <a:prstGeom prst="rect">
            <a:avLst/>
          </a:prstGeom>
        </p:spPr>
        <p:txBody>
          <a:bodyPr vert="horz" lIns="79348" tIns="39683" rIns="79348" bIns="3968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93484"/>
            <a:fld id="{B0E99B11-B530-4D12-B16B-7E39BAE919F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793484"/>
              <a:t>05.09.2026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075" y="6357875"/>
            <a:ext cx="4114264" cy="365209"/>
          </a:xfrm>
          <a:prstGeom prst="rect">
            <a:avLst/>
          </a:prstGeom>
        </p:spPr>
        <p:txBody>
          <a:bodyPr vert="horz" lIns="79348" tIns="39683" rIns="79348" bIns="3968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93484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484" y="6357875"/>
            <a:ext cx="2742843" cy="365209"/>
          </a:xfrm>
          <a:prstGeom prst="rect">
            <a:avLst/>
          </a:prstGeom>
        </p:spPr>
        <p:txBody>
          <a:bodyPr vert="horz" lIns="79348" tIns="39683" rIns="79348" bIns="3968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93484"/>
            <a:fld id="{5E1843BC-D711-48B0-96AF-69836F42B35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793484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58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hf hdr="0" ftr="0" dt="0"/>
  <p:txStyles>
    <p:titleStyle>
      <a:lvl1pPr algn="l" defTabSz="793484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8374" indent="-198374" algn="l" defTabSz="793484" rtl="0" eaLnBrk="1" latinLnBrk="0" hangingPunct="1">
        <a:lnSpc>
          <a:spcPct val="90000"/>
        </a:lnSpc>
        <a:spcBef>
          <a:spcPts val="869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5116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91848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88587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85331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182068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805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75565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72296" indent="-198374" algn="l" defTabSz="793484" rtl="0" eaLnBrk="1" latinLnBrk="0" hangingPunct="1">
        <a:lnSpc>
          <a:spcPct val="90000"/>
        </a:lnSpc>
        <a:spcBef>
          <a:spcPts val="43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6742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93484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90222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86972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83705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80441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77165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73912" algn="l" defTabSz="79348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file:///D:\&#1058;&#1072;&#1088;&#1072;&#1085;&#1086;&#1074;&#1072;%20&#1045;.&#1070;\&#1084;&#1072;&#1082;&#1088;&#1086;&#1089;&#1099;\4&#1052;&#1054;&#1044;\&#1054;&#1089;&#1072;&#1076;&#1082;&#1080;_&#1086;&#1073;&#1097;&#1072;&#1103;.jpg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18" Type="http://schemas.microsoft.com/office/2007/relationships/hdphoto" Target="../media/hdphoto6.wdp"/><Relationship Id="rId3" Type="http://schemas.openxmlformats.org/officeDocument/2006/relationships/image" Target="../media/image5.jpg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microsoft.com/office/2007/relationships/hdphoto" Target="../media/hdphoto5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image" Target="../media/image6.jpeg"/><Relationship Id="rId15" Type="http://schemas.openxmlformats.org/officeDocument/2006/relationships/image" Target="../media/image11.png"/><Relationship Id="rId23" Type="http://schemas.openxmlformats.org/officeDocument/2006/relationships/image" Target="../media/image4.png"/><Relationship Id="rId10" Type="http://schemas.microsoft.com/office/2007/relationships/hdphoto" Target="../media/hdphoto2.wdp"/><Relationship Id="rId19" Type="http://schemas.openxmlformats.org/officeDocument/2006/relationships/image" Target="../media/image13.png"/><Relationship Id="rId4" Type="http://schemas.openxmlformats.org/officeDocument/2006/relationships/image" Target="file:///D:\&#1058;&#1072;&#1088;&#1072;&#1085;&#1086;&#1074;&#1072;%20&#1045;.&#1070;\&#1084;&#1072;&#1082;&#1088;&#1086;&#1089;&#1099;\4&#1052;&#1054;&#1044;\&#1054;&#1089;&#1072;&#1076;&#1082;&#1080;\&#1050;&#1088;&#1072;&#1089;&#1085;&#1086;&#1072;&#1088;&#1084;&#1077;&#1081;&#1089;&#1082;&#1080;&#1081;.jpg" TargetMode="External"/><Relationship Id="rId9" Type="http://schemas.openxmlformats.org/officeDocument/2006/relationships/image" Target="../media/image8.png"/><Relationship Id="rId14" Type="http://schemas.microsoft.com/office/2007/relationships/hdphoto" Target="../media/hdphoto4.wdp"/><Relationship Id="rId22" Type="http://schemas.microsoft.com/office/2007/relationships/hdphoto" Target="../media/hdphoto8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0.png"/><Relationship Id="rId18" Type="http://schemas.microsoft.com/office/2007/relationships/hdphoto" Target="../media/hdphoto6.wdp"/><Relationship Id="rId3" Type="http://schemas.openxmlformats.org/officeDocument/2006/relationships/image" Target="../media/image15.jpg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microsoft.com/office/2007/relationships/hdphoto" Target="../media/hdphoto3.wdp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microsoft.com/office/2007/relationships/hdphoto" Target="../media/hdphoto5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image" Target="../media/image6.jpeg"/><Relationship Id="rId15" Type="http://schemas.openxmlformats.org/officeDocument/2006/relationships/image" Target="../media/image11.png"/><Relationship Id="rId23" Type="http://schemas.openxmlformats.org/officeDocument/2006/relationships/image" Target="../media/image4.png"/><Relationship Id="rId10" Type="http://schemas.microsoft.com/office/2007/relationships/hdphoto" Target="../media/hdphoto2.wdp"/><Relationship Id="rId19" Type="http://schemas.openxmlformats.org/officeDocument/2006/relationships/image" Target="../media/image13.png"/><Relationship Id="rId4" Type="http://schemas.openxmlformats.org/officeDocument/2006/relationships/image" Target="file:///D:\&#1058;&#1072;&#1088;&#1072;&#1085;&#1086;&#1074;&#1072;%20&#1045;.&#1070;\&#1084;&#1072;&#1082;&#1088;&#1086;&#1089;&#1099;\4&#1052;&#1054;&#1044;\&#1054;&#1089;&#1072;&#1076;&#1082;&#1080;\&#1069;&#1085;&#1075;&#1077;&#1083;&#1100;&#1089;&#1089;&#1082;&#1080;&#1081;.jpg" TargetMode="External"/><Relationship Id="rId9" Type="http://schemas.openxmlformats.org/officeDocument/2006/relationships/image" Target="../media/image8.png"/><Relationship Id="rId14" Type="http://schemas.microsoft.com/office/2007/relationships/hdphoto" Target="../media/hdphoto4.wdp"/><Relationship Id="rId22" Type="http://schemas.microsoft.com/office/2007/relationships/hdphoto" Target="../media/hdphoto8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749300"/>
            <a:ext cx="12217400" cy="6108700"/>
          </a:xfrm>
          <a:prstGeom prst="rect">
            <a:avLst/>
          </a:prstGeom>
        </p:spPr>
      </p:pic>
      <p:sp>
        <p:nvSpPr>
          <p:cNvPr id="202" name="Text_Main"/>
          <p:cNvSpPr/>
          <p:nvPr/>
        </p:nvSpPr>
        <p:spPr bwMode="auto">
          <a:xfrm>
            <a:off x="1" y="22"/>
            <a:ext cx="12171578" cy="739746"/>
          </a:xfrm>
          <a:prstGeom prst="rect">
            <a:avLst/>
          </a:prstGeom>
          <a:solidFill>
            <a:srgbClr val="204D84"/>
          </a:solidFill>
          <a:ln w="25400" algn="ctr">
            <a:solidFill>
              <a:srgbClr val="204D84"/>
            </a:solidFill>
            <a:miter lim="800000"/>
            <a:headEnd/>
            <a:tailEnd/>
          </a:ln>
        </p:spPr>
        <p:txBody>
          <a:bodyPr lIns="69334" tIns="34666" rIns="69334" bIns="34666" anchor="ctr"/>
          <a:lstStyle/>
          <a:p>
            <a:pPr algn="ctr"/>
            <a:r>
              <a:rPr lang="ru-RU" sz="140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МАТЕРИАЛЫ  ПО ОСАДКАМ
НА ТЕРРИТОРИИ 
САРАТОВСКОЙ ОБЛАСТИ (РИСК НАРУШЕНИЯ ЭЛЕКТРОСНАБЖЕНИЯ НА 06.09.2026)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51" name="Группа 250"/>
          <p:cNvGrpSpPr/>
          <p:nvPr/>
        </p:nvGrpSpPr>
        <p:grpSpPr>
          <a:xfrm>
            <a:off x="9844444" y="1184149"/>
            <a:ext cx="2520000" cy="3998697"/>
            <a:chOff x="7710773" y="3705036"/>
            <a:chExt cx="3043098" cy="4605133"/>
          </a:xfrm>
        </p:grpSpPr>
        <p:grpSp>
          <p:nvGrpSpPr>
            <p:cNvPr id="252" name="Группа 251"/>
            <p:cNvGrpSpPr/>
            <p:nvPr/>
          </p:nvGrpSpPr>
          <p:grpSpPr>
            <a:xfrm>
              <a:off x="7710773" y="3705036"/>
              <a:ext cx="3043098" cy="4605133"/>
              <a:chOff x="6849104" y="3526681"/>
              <a:chExt cx="2706167" cy="3400115"/>
            </a:xfrm>
          </p:grpSpPr>
          <p:sp>
            <p:nvSpPr>
              <p:cNvPr id="255" name="Text Box 97"/>
              <p:cNvSpPr txBox="1">
                <a:spLocks noChangeArrowheads="1"/>
              </p:cNvSpPr>
              <p:nvPr/>
            </p:nvSpPr>
            <p:spPr bwMode="auto">
              <a:xfrm>
                <a:off x="7066917" y="6209278"/>
                <a:ext cx="1460939" cy="21305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27982" tIns="63992" rIns="127982" bIns="63992">
                <a:spAutoFit/>
              </a:bodyPr>
              <a:lstStyle>
                <a:lvl1pPr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ru-RU" altLang="ru-RU" sz="500" b="0" dirty="0">
                  <a:solidFill>
                    <a:srgbClr val="000000"/>
                  </a:solidFill>
                  <a:cs typeface="Arial" panose="020B0604020202020204" pitchFamily="34" charset="0"/>
                </a:endParaRPr>
              </a:p>
            </p:txBody>
          </p:sp>
          <p:grpSp>
            <p:nvGrpSpPr>
              <p:cNvPr id="256" name="Группа 255"/>
              <p:cNvGrpSpPr/>
              <p:nvPr/>
            </p:nvGrpSpPr>
            <p:grpSpPr>
              <a:xfrm>
                <a:off x="6849104" y="3526681"/>
                <a:ext cx="2706167" cy="3400115"/>
                <a:chOff x="9345962" y="503568"/>
                <a:chExt cx="3096695" cy="6462686"/>
              </a:xfrm>
            </p:grpSpPr>
            <p:grpSp>
              <p:nvGrpSpPr>
                <p:cNvPr id="261" name="Группа 1145"/>
                <p:cNvGrpSpPr/>
                <p:nvPr/>
              </p:nvGrpSpPr>
              <p:grpSpPr>
                <a:xfrm>
                  <a:off x="9345962" y="503568"/>
                  <a:ext cx="3096695" cy="6462686"/>
                  <a:chOff x="6714445" y="3101496"/>
                  <a:chExt cx="2522016" cy="3829393"/>
                </a:xfrm>
              </p:grpSpPr>
              <p:sp>
                <p:nvSpPr>
                  <p:cNvPr id="266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6759625" y="3101496"/>
                    <a:ext cx="2283816" cy="3829393"/>
                  </a:xfrm>
                  <a:prstGeom prst="rect">
                    <a:avLst/>
                  </a:prstGeom>
                  <a:solidFill>
                    <a:schemeClr val="bg1"/>
                  </a:solidFill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 defTabSz="912321">
                      <a:defRPr/>
                    </a:pPr>
                    <a:endParaRPr lang="ru-RU" altLang="ru-RU" sz="800" dirty="0">
                      <a:solidFill>
                        <a:srgbClr val="000000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7" name="Text Box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55862" y="5746254"/>
                    <a:ext cx="1833906" cy="26800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 lIns="127985" tIns="63994" rIns="127985" bIns="63994">
                    <a:spAutoFit/>
                  </a:bodyPr>
                  <a:lstStyle>
                    <a:lvl1pPr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ru-RU" altLang="ru-RU" sz="1000" b="0" dirty="0">
                        <a:solidFill>
                          <a:srgbClr val="000000"/>
                        </a:solidFill>
                        <a:cs typeface="Arial" panose="020B0604020202020204" pitchFamily="34" charset="0"/>
                      </a:rPr>
                      <a:t> </a:t>
                    </a:r>
                    <a:r>
                      <a:rPr lang="ru-RU" altLang="ru-RU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 прогноз </a:t>
                    </a:r>
                    <a:r>
                      <a:rPr lang="ru-RU" altLang="ru-RU" sz="1000" b="0" kern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нарушения</a:t>
                    </a:r>
                    <a:r>
                      <a:rPr lang="ru-RU" altLang="ru-RU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r>
                      <a:rPr lang="ru-RU" altLang="ru-RU" sz="1000" b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ЛЭП </a:t>
                    </a:r>
                    <a:r>
                      <a:rPr lang="ru-RU" altLang="ru-RU" sz="1000" b="0" kern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(УГМС)</a:t>
                    </a:r>
                    <a:r>
                      <a:rPr lang="ru-RU" altLang="ru-RU" sz="1000" b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  <a:endPara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69" name="Text Box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87581" y="6232910"/>
                    <a:ext cx="1609849" cy="29368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 lIns="127985" tIns="63994" rIns="127985" bIns="63994">
                    <a:spAutoFit/>
                  </a:bodyPr>
                  <a:lstStyle>
                    <a:lvl1pPr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defRPr/>
                    </a:pPr>
                    <a:endParaRPr lang="ru-RU" altLang="ru-RU" sz="800" b="0" dirty="0">
                      <a:solidFill>
                        <a:srgbClr val="000000"/>
                      </a:solidFill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270" name="TextBox 10"/>
                  <p:cNvSpPr txBox="1"/>
                  <p:nvPr/>
                </p:nvSpPr>
                <p:spPr>
                  <a:xfrm>
                    <a:off x="6714445" y="6681261"/>
                    <a:ext cx="591514" cy="191585"/>
                  </a:xfrm>
                  <a:prstGeom prst="rect">
                    <a:avLst/>
                  </a:prstGeom>
                  <a:solidFill>
                    <a:schemeClr val="bg1"/>
                  </a:solidFill>
                  <a:effectLst>
                    <a:softEdge rad="63500"/>
                  </a:effectLst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algn="ctr">
                      <a:defRPr sz="7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</a:lstStyle>
                  <a:p>
                    <a:pPr algn="l" defTabSz="912321">
                      <a:defRPr/>
                    </a:pPr>
                    <a:r>
                      <a:rPr lang="ru-RU" dirty="0" smtClean="0">
                        <a:solidFill>
                          <a:prstClr val="black"/>
                        </a:solidFill>
                      </a:rPr>
                      <a:t>Город</a:t>
                    </a:r>
                    <a:endParaRPr lang="ru-RU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271" name="Полилиния 270"/>
                  <p:cNvSpPr/>
                  <p:nvPr/>
                </p:nvSpPr>
                <p:spPr>
                  <a:xfrm>
                    <a:off x="6845734" y="5799052"/>
                    <a:ext cx="324905" cy="204788"/>
                  </a:xfrm>
                  <a:custGeom>
                    <a:avLst/>
                    <a:gdLst>
                      <a:gd name="connsiteX0" fmla="*/ 42863 w 324905"/>
                      <a:gd name="connsiteY0" fmla="*/ 28575 h 204788"/>
                      <a:gd name="connsiteX1" fmla="*/ 47625 w 324905"/>
                      <a:gd name="connsiteY1" fmla="*/ 4763 h 204788"/>
                      <a:gd name="connsiteX2" fmla="*/ 61913 w 324905"/>
                      <a:gd name="connsiteY2" fmla="*/ 0 h 204788"/>
                      <a:gd name="connsiteX3" fmla="*/ 95250 w 324905"/>
                      <a:gd name="connsiteY3" fmla="*/ 4763 h 204788"/>
                      <a:gd name="connsiteX4" fmla="*/ 200025 w 324905"/>
                      <a:gd name="connsiteY4" fmla="*/ 9525 h 204788"/>
                      <a:gd name="connsiteX5" fmla="*/ 252413 w 324905"/>
                      <a:gd name="connsiteY5" fmla="*/ 14288 h 204788"/>
                      <a:gd name="connsiteX6" fmla="*/ 280988 w 324905"/>
                      <a:gd name="connsiteY6" fmla="*/ 23813 h 204788"/>
                      <a:gd name="connsiteX7" fmla="*/ 285750 w 324905"/>
                      <a:gd name="connsiteY7" fmla="*/ 52388 h 204788"/>
                      <a:gd name="connsiteX8" fmla="*/ 300038 w 324905"/>
                      <a:gd name="connsiteY8" fmla="*/ 57150 h 204788"/>
                      <a:gd name="connsiteX9" fmla="*/ 314325 w 324905"/>
                      <a:gd name="connsiteY9" fmla="*/ 66675 h 204788"/>
                      <a:gd name="connsiteX10" fmla="*/ 323850 w 324905"/>
                      <a:gd name="connsiteY10" fmla="*/ 80963 h 204788"/>
                      <a:gd name="connsiteX11" fmla="*/ 319088 w 324905"/>
                      <a:gd name="connsiteY11" fmla="*/ 180975 h 204788"/>
                      <a:gd name="connsiteX12" fmla="*/ 300038 w 324905"/>
                      <a:gd name="connsiteY12" fmla="*/ 185738 h 204788"/>
                      <a:gd name="connsiteX13" fmla="*/ 228600 w 324905"/>
                      <a:gd name="connsiteY13" fmla="*/ 190500 h 204788"/>
                      <a:gd name="connsiteX14" fmla="*/ 209550 w 324905"/>
                      <a:gd name="connsiteY14" fmla="*/ 195263 h 204788"/>
                      <a:gd name="connsiteX15" fmla="*/ 185738 w 324905"/>
                      <a:gd name="connsiteY15" fmla="*/ 200025 h 204788"/>
                      <a:gd name="connsiteX16" fmla="*/ 171450 w 324905"/>
                      <a:gd name="connsiteY16" fmla="*/ 204788 h 204788"/>
                      <a:gd name="connsiteX17" fmla="*/ 152400 w 324905"/>
                      <a:gd name="connsiteY17" fmla="*/ 190500 h 204788"/>
                      <a:gd name="connsiteX18" fmla="*/ 138113 w 324905"/>
                      <a:gd name="connsiteY18" fmla="*/ 180975 h 204788"/>
                      <a:gd name="connsiteX19" fmla="*/ 123825 w 324905"/>
                      <a:gd name="connsiteY19" fmla="*/ 166688 h 204788"/>
                      <a:gd name="connsiteX20" fmla="*/ 95250 w 324905"/>
                      <a:gd name="connsiteY20" fmla="*/ 152400 h 204788"/>
                      <a:gd name="connsiteX21" fmla="*/ 42863 w 324905"/>
                      <a:gd name="connsiteY21" fmla="*/ 147638 h 204788"/>
                      <a:gd name="connsiteX22" fmla="*/ 14288 w 324905"/>
                      <a:gd name="connsiteY22" fmla="*/ 133350 h 204788"/>
                      <a:gd name="connsiteX23" fmla="*/ 4763 w 324905"/>
                      <a:gd name="connsiteY23" fmla="*/ 119063 h 204788"/>
                      <a:gd name="connsiteX24" fmla="*/ 0 w 324905"/>
                      <a:gd name="connsiteY24" fmla="*/ 104775 h 204788"/>
                      <a:gd name="connsiteX25" fmla="*/ 19050 w 324905"/>
                      <a:gd name="connsiteY25" fmla="*/ 42863 h 204788"/>
                      <a:gd name="connsiteX26" fmla="*/ 42863 w 324905"/>
                      <a:gd name="connsiteY26" fmla="*/ 28575 h 204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324905" h="204788">
                        <a:moveTo>
                          <a:pt x="42863" y="28575"/>
                        </a:moveTo>
                        <a:cubicBezTo>
                          <a:pt x="44450" y="20638"/>
                          <a:pt x="43135" y="11498"/>
                          <a:pt x="47625" y="4763"/>
                        </a:cubicBezTo>
                        <a:cubicBezTo>
                          <a:pt x="50410" y="586"/>
                          <a:pt x="56893" y="0"/>
                          <a:pt x="61913" y="0"/>
                        </a:cubicBezTo>
                        <a:cubicBezTo>
                          <a:pt x="73138" y="0"/>
                          <a:pt x="84138" y="3175"/>
                          <a:pt x="95250" y="4763"/>
                        </a:cubicBezTo>
                        <a:cubicBezTo>
                          <a:pt x="147969" y="22336"/>
                          <a:pt x="113804" y="14914"/>
                          <a:pt x="200025" y="9525"/>
                        </a:cubicBezTo>
                        <a:cubicBezTo>
                          <a:pt x="217488" y="11113"/>
                          <a:pt x="235145" y="11241"/>
                          <a:pt x="252413" y="14288"/>
                        </a:cubicBezTo>
                        <a:cubicBezTo>
                          <a:pt x="262300" y="16033"/>
                          <a:pt x="280988" y="23813"/>
                          <a:pt x="280988" y="23813"/>
                        </a:cubicBezTo>
                        <a:cubicBezTo>
                          <a:pt x="282575" y="33338"/>
                          <a:pt x="280959" y="44004"/>
                          <a:pt x="285750" y="52388"/>
                        </a:cubicBezTo>
                        <a:cubicBezTo>
                          <a:pt x="288241" y="56747"/>
                          <a:pt x="295548" y="54905"/>
                          <a:pt x="300038" y="57150"/>
                        </a:cubicBezTo>
                        <a:cubicBezTo>
                          <a:pt x="305157" y="59710"/>
                          <a:pt x="309563" y="63500"/>
                          <a:pt x="314325" y="66675"/>
                        </a:cubicBezTo>
                        <a:cubicBezTo>
                          <a:pt x="317500" y="71438"/>
                          <a:pt x="323612" y="75244"/>
                          <a:pt x="323850" y="80963"/>
                        </a:cubicBezTo>
                        <a:cubicBezTo>
                          <a:pt x="325240" y="114309"/>
                          <a:pt x="326484" y="148430"/>
                          <a:pt x="319088" y="180975"/>
                        </a:cubicBezTo>
                        <a:cubicBezTo>
                          <a:pt x="317637" y="187358"/>
                          <a:pt x="306548" y="185053"/>
                          <a:pt x="300038" y="185738"/>
                        </a:cubicBezTo>
                        <a:cubicBezTo>
                          <a:pt x="276304" y="188236"/>
                          <a:pt x="252413" y="188913"/>
                          <a:pt x="228600" y="190500"/>
                        </a:cubicBezTo>
                        <a:cubicBezTo>
                          <a:pt x="222250" y="192088"/>
                          <a:pt x="215940" y="193843"/>
                          <a:pt x="209550" y="195263"/>
                        </a:cubicBezTo>
                        <a:cubicBezTo>
                          <a:pt x="201648" y="197019"/>
                          <a:pt x="193591" y="198062"/>
                          <a:pt x="185738" y="200025"/>
                        </a:cubicBezTo>
                        <a:cubicBezTo>
                          <a:pt x="180868" y="201243"/>
                          <a:pt x="176213" y="203200"/>
                          <a:pt x="171450" y="204788"/>
                        </a:cubicBezTo>
                        <a:cubicBezTo>
                          <a:pt x="165100" y="200025"/>
                          <a:pt x="158859" y="195114"/>
                          <a:pt x="152400" y="190500"/>
                        </a:cubicBezTo>
                        <a:cubicBezTo>
                          <a:pt x="147743" y="187173"/>
                          <a:pt x="142510" y="184639"/>
                          <a:pt x="138113" y="180975"/>
                        </a:cubicBezTo>
                        <a:cubicBezTo>
                          <a:pt x="132939" y="176663"/>
                          <a:pt x="128999" y="171000"/>
                          <a:pt x="123825" y="166688"/>
                        </a:cubicBezTo>
                        <a:cubicBezTo>
                          <a:pt x="116019" y="160183"/>
                          <a:pt x="105619" y="153881"/>
                          <a:pt x="95250" y="152400"/>
                        </a:cubicBezTo>
                        <a:cubicBezTo>
                          <a:pt x="77892" y="149920"/>
                          <a:pt x="60325" y="149225"/>
                          <a:pt x="42863" y="147638"/>
                        </a:cubicBezTo>
                        <a:cubicBezTo>
                          <a:pt x="31242" y="143764"/>
                          <a:pt x="23520" y="142582"/>
                          <a:pt x="14288" y="133350"/>
                        </a:cubicBezTo>
                        <a:cubicBezTo>
                          <a:pt x="10241" y="129303"/>
                          <a:pt x="7323" y="124182"/>
                          <a:pt x="4763" y="119063"/>
                        </a:cubicBezTo>
                        <a:cubicBezTo>
                          <a:pt x="2518" y="114573"/>
                          <a:pt x="1588" y="109538"/>
                          <a:pt x="0" y="104775"/>
                        </a:cubicBezTo>
                        <a:cubicBezTo>
                          <a:pt x="5433" y="50448"/>
                          <a:pt x="-6518" y="68431"/>
                          <a:pt x="19050" y="42863"/>
                        </a:cubicBezTo>
                        <a:lnTo>
                          <a:pt x="42863" y="28575"/>
                        </a:lnTo>
                        <a:close/>
                      </a:path>
                    </a:pathLst>
                  </a:custGeom>
                  <a:solidFill>
                    <a:srgbClr val="FF0000">
                      <a:alpha val="40000"/>
                    </a:srgbClr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2321">
                      <a:defRPr/>
                    </a:pPr>
                    <a:endParaRPr lang="ru-RU" sz="800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272" name="Прямоугольник 271"/>
                  <p:cNvSpPr/>
                  <p:nvPr/>
                </p:nvSpPr>
                <p:spPr>
                  <a:xfrm>
                    <a:off x="6821544" y="6110531"/>
                    <a:ext cx="527227" cy="138165"/>
                  </a:xfrm>
                  <a:prstGeom prst="rect">
                    <a:avLst/>
                  </a:prstGeom>
                  <a:solidFill>
                    <a:srgbClr val="FFFF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defTabSz="912321">
                      <a:defRPr/>
                    </a:pPr>
                    <a:r>
                      <a:rPr lang="ru-RU" sz="80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321/19</a:t>
                    </a:r>
                    <a:endParaRPr lang="ru-RU" sz="800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73" name="Text Box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000207" y="6643464"/>
                    <a:ext cx="2236254" cy="27113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 lIns="127985" tIns="63994" rIns="127985" bIns="63994">
                    <a:spAutoFit/>
                  </a:bodyPr>
                  <a:lstStyle>
                    <a:lvl1pPr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ru-RU" altLang="ru-RU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- муниципальное образование</a:t>
                    </a:r>
                  </a:p>
                </p:txBody>
              </p:sp>
              <p:sp>
                <p:nvSpPr>
                  <p:cNvPr id="274" name="Text Box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305538" y="4525501"/>
                    <a:ext cx="1896493" cy="4185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 lIns="127985" tIns="63994" rIns="127985" bIns="63994">
                    <a:spAutoFit/>
                  </a:bodyPr>
                  <a:lstStyle>
                    <a:lvl1pPr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ru-RU" altLang="ru-RU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- линии электропередач </a:t>
                    </a:r>
                    <a:r>
                      <a:rPr lang="ru-RU" altLang="ru-RU" sz="1000" b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115 </a:t>
                    </a:r>
                    <a:r>
                      <a:rPr lang="ru-RU" altLang="ru-RU" sz="1000" b="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кВт</a:t>
                    </a:r>
                  </a:p>
                </p:txBody>
              </p:sp>
              <p:sp>
                <p:nvSpPr>
                  <p:cNvPr id="275" name="Text Box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86006" y="6011635"/>
                    <a:ext cx="1898652" cy="26800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127985" tIns="63994" rIns="127985" bIns="63994">
                    <a:spAutoFit/>
                  </a:bodyPr>
                  <a:lstStyle>
                    <a:lvl1pPr defTabSz="1279525"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1pPr>
                    <a:lvl2pPr marL="742950" indent="-285750" defTabSz="1279525"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2pPr>
                    <a:lvl3pPr marL="1143000" indent="-228600" defTabSz="1279525"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3pPr>
                    <a:lvl4pPr marL="1600200" indent="-228600" defTabSz="1279525"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4pPr>
                    <a:lvl5pPr marL="2057400" indent="-228600" defTabSz="1279525"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5pPr>
                    <a:lvl6pPr marL="25146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6pPr>
                    <a:lvl7pPr marL="29718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7pPr>
                    <a:lvl8pPr marL="34290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8pPr>
                    <a:lvl9pPr marL="38862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100">
                        <a:solidFill>
                          <a:schemeClr val="tx1"/>
                        </a:solidFill>
                        <a:latin typeface="Arial" charset="0"/>
                        <a:cs typeface="Arial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ru-RU" altLang="ru-RU" sz="1000" kern="0" dirty="0">
                        <a:solidFill>
                          <a:srgbClr val="000000"/>
                        </a:solidFill>
                        <a:latin typeface="Times New Roman" pitchFamily="18" charset="0"/>
                      </a:rPr>
                      <a:t>- </a:t>
                    </a:r>
                    <a:r>
                      <a:rPr lang="ru-RU" altLang="ru-RU" sz="1000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протяженность ЛЭП/ТП (шт.)</a:t>
                    </a:r>
                  </a:p>
                </p:txBody>
              </p:sp>
              <p:sp>
                <p:nvSpPr>
                  <p:cNvPr id="277" name="Text Box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932988" y="3596842"/>
                    <a:ext cx="1654948" cy="27113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 lIns="127985" tIns="63994" rIns="127985" bIns="63994">
                    <a:spAutoFit/>
                  </a:bodyPr>
                  <a:lstStyle>
                    <a:lvl1pPr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 defTabSz="1279525"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defTabSz="1279525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ru-RU" altLang="ru-RU" sz="1000" b="0" dirty="0" smtClean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Кол-во осадков, мм</a:t>
                    </a:r>
                    <a:endPara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262" name="Скругленный прямоугольник 261"/>
                <p:cNvSpPr/>
                <p:nvPr/>
              </p:nvSpPr>
              <p:spPr>
                <a:xfrm>
                  <a:off x="9588713" y="6214698"/>
                  <a:ext cx="282820" cy="225201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12321"/>
                  <a:r>
                    <a:rPr lang="ru-RU" sz="800" b="1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60%</a:t>
                  </a:r>
                </a:p>
              </p:txBody>
            </p:sp>
            <p:sp>
              <p:nvSpPr>
                <p:cNvPr id="263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9798779" y="6083542"/>
                  <a:ext cx="2488285" cy="62831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80200" tIns="40101" rIns="80200" bIns="40101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955471"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износ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электроэнергетических 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систем </a:t>
                  </a:r>
                </a:p>
              </p:txBody>
            </p:sp>
            <p:sp>
              <p:nvSpPr>
                <p:cNvPr id="264" name="Прямоугольник 263"/>
                <p:cNvSpPr/>
                <p:nvPr/>
              </p:nvSpPr>
              <p:spPr>
                <a:xfrm>
                  <a:off x="9468305" y="5946999"/>
                  <a:ext cx="658385" cy="197832"/>
                </a:xfrm>
                <a:prstGeom prst="rect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68571" tIns="34286" rIns="68571" bIns="34286" anchor="ctr"/>
                <a:lstStyle/>
                <a:p>
                  <a:pPr algn="ctr" defTabSz="912321"/>
                  <a:r>
                    <a:rPr lang="ru-RU" sz="800" kern="0" dirty="0">
                      <a:solidFill>
                        <a:prstClr val="black"/>
                      </a:solidFill>
                      <a:cs typeface="Times New Roman" panose="02020603050405020304" pitchFamily="18" charset="0"/>
                    </a:rPr>
                    <a:t>19/330</a:t>
                  </a:r>
                </a:p>
              </p:txBody>
            </p:sp>
            <p:sp>
              <p:nvSpPr>
                <p:cNvPr id="265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9990644" y="5834505"/>
                  <a:ext cx="2424534" cy="45756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73" tIns="63988" rIns="127973" bIns="63988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 кол-во домов /населения</a:t>
                  </a:r>
                </a:p>
              </p:txBody>
            </p:sp>
          </p:grpSp>
          <p:sp>
            <p:nvSpPr>
              <p:cNvPr id="257" name="Text Box 97"/>
              <p:cNvSpPr txBox="1">
                <a:spLocks noChangeArrowheads="1"/>
              </p:cNvSpPr>
              <p:nvPr/>
            </p:nvSpPr>
            <p:spPr bwMode="auto">
              <a:xfrm>
                <a:off x="7178660" y="5371639"/>
                <a:ext cx="2169498" cy="3715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127985" tIns="63994" rIns="127985" bIns="63994">
                <a:spAutoFit/>
              </a:bodyPr>
              <a:lstStyle>
                <a:defPPr>
                  <a:defRPr lang="ru-RU"/>
                </a:defPPr>
                <a:lvl1pPr defTabSz="1279525">
                  <a:defRPr sz="800" b="0">
                    <a:solidFill>
                      <a:srgbClr val="000000"/>
                    </a:solidFill>
                    <a:latin typeface="Times New Roman" panose="02020603050405020304" pitchFamily="18" charset="0"/>
                    <a:cs typeface="Arial" panose="020B0604020202020204" pitchFamily="34" charset="0"/>
                  </a:defRPr>
                </a:lvl1pPr>
                <a:lvl2pPr marL="742950" indent="-285750" defTabSz="1279525">
                  <a:defRPr sz="2000" b="1">
                    <a:latin typeface="Times New Roman" panose="02020603050405020304" pitchFamily="18" charset="0"/>
                  </a:defRPr>
                </a:lvl2pPr>
                <a:lvl3pPr marL="1143000" indent="-228600" defTabSz="1279525">
                  <a:defRPr sz="2000" b="1">
                    <a:latin typeface="Times New Roman" panose="02020603050405020304" pitchFamily="18" charset="0"/>
                  </a:defRPr>
                </a:lvl3pPr>
                <a:lvl4pPr marL="1600200" indent="-228600" defTabSz="1279525">
                  <a:defRPr sz="2000" b="1">
                    <a:latin typeface="Times New Roman" panose="02020603050405020304" pitchFamily="18" charset="0"/>
                  </a:defRPr>
                </a:lvl4pPr>
                <a:lvl5pPr marL="2057400" indent="-228600" defTabSz="1279525">
                  <a:defRPr sz="2000" b="1">
                    <a:latin typeface="Times New Roman" panose="02020603050405020304" pitchFamily="18" charset="0"/>
                  </a:defRPr>
                </a:lvl5pPr>
                <a:lvl6pPr marL="25146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latin typeface="Times New Roman" panose="02020603050405020304" pitchFamily="18" charset="0"/>
                  </a:defRPr>
                </a:lvl6pPr>
                <a:lvl7pPr marL="29718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latin typeface="Times New Roman" panose="02020603050405020304" pitchFamily="18" charset="0"/>
                  </a:defRPr>
                </a:lvl7pPr>
                <a:lvl8pPr marL="34290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latin typeface="Times New Roman" panose="02020603050405020304" pitchFamily="18" charset="0"/>
                  </a:defRPr>
                </a:lvl8pPr>
                <a:lvl9pPr marL="38862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latin typeface="Times New Roman" panose="02020603050405020304" pitchFamily="18" charset="0"/>
                  </a:defRPr>
                </a:lvl9pPr>
              </a:lstStyle>
              <a:p>
                <a:r>
                  <a:rPr lang="ru-RU" altLang="ru-RU" sz="1000" dirty="0"/>
                  <a:t>- </a:t>
                </a:r>
                <a:r>
                  <a:rPr lang="ru-RU" altLang="ru-RU" sz="1000" dirty="0">
                    <a:latin typeface="Arial" panose="020B0604020202020204" pitchFamily="34" charset="0"/>
                  </a:rPr>
                  <a:t>количество </a:t>
                </a:r>
                <a:r>
                  <a:rPr lang="ru-RU" altLang="ru-RU" sz="1000" dirty="0" smtClean="0">
                    <a:latin typeface="Arial" panose="020B0604020202020204" pitchFamily="34" charset="0"/>
                  </a:rPr>
                  <a:t>осадков (УГМС</a:t>
                </a:r>
                <a:r>
                  <a:rPr lang="ru-RU" altLang="ru-RU" sz="1000" dirty="0">
                    <a:latin typeface="Arial" panose="020B0604020202020204" pitchFamily="34" charset="0"/>
                  </a:rPr>
                  <a:t>), мм</a:t>
                </a:r>
              </a:p>
            </p:txBody>
          </p:sp>
          <p:sp>
            <p:nvSpPr>
              <p:cNvPr id="258" name="TextBox 23"/>
              <p:cNvSpPr txBox="1"/>
              <p:nvPr/>
            </p:nvSpPr>
            <p:spPr>
              <a:xfrm>
                <a:off x="6949531" y="5401416"/>
                <a:ext cx="383894" cy="254429"/>
              </a:xfrm>
              <a:prstGeom prst="rect">
                <a:avLst/>
              </a:prstGeom>
              <a:solidFill>
                <a:srgbClr val="4F81BD">
                  <a:lumMod val="75000"/>
                </a:srgbClr>
              </a:solidFill>
              <a:effectLst>
                <a:softEdge rad="63500"/>
              </a:effectLst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000" b="1"/>
                </a:lvl1pPr>
              </a:lstStyle>
              <a:p>
                <a:pPr defTabSz="912321">
                  <a:defRPr/>
                </a:pPr>
                <a:r>
                  <a:rPr lang="ru-RU" kern="0" dirty="0" smtClean="0">
                    <a:solidFill>
                      <a:prstClr val="black"/>
                    </a:solidFill>
                  </a:rPr>
                  <a:t>17</a:t>
                </a:r>
                <a:endParaRPr lang="ru-RU" kern="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9" name="TextBox 23"/>
              <p:cNvSpPr txBox="1"/>
              <p:nvPr/>
            </p:nvSpPr>
            <p:spPr>
              <a:xfrm>
                <a:off x="6945125" y="5661822"/>
                <a:ext cx="372305" cy="254429"/>
              </a:xfrm>
              <a:prstGeom prst="rect">
                <a:avLst/>
              </a:prstGeom>
              <a:solidFill>
                <a:srgbClr val="FF9900"/>
              </a:solidFill>
              <a:effectLst>
                <a:softEdge rad="63500"/>
              </a:effectLst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algn="ctr">
                  <a:defRPr sz="1000" b="1"/>
                </a:lvl1pPr>
              </a:lstStyle>
              <a:p>
                <a:pPr defTabSz="912321">
                  <a:defRPr/>
                </a:pPr>
                <a:r>
                  <a:rPr lang="ru-RU" kern="0" dirty="0">
                    <a:solidFill>
                      <a:prstClr val="black"/>
                    </a:solidFill>
                  </a:rPr>
                  <a:t>3</a:t>
                </a:r>
              </a:p>
            </p:txBody>
          </p:sp>
          <p:sp>
            <p:nvSpPr>
              <p:cNvPr id="260" name="Text Box 97"/>
              <p:cNvSpPr txBox="1">
                <a:spLocks noChangeArrowheads="1"/>
              </p:cNvSpPr>
              <p:nvPr/>
            </p:nvSpPr>
            <p:spPr bwMode="auto">
              <a:xfrm>
                <a:off x="7201945" y="5651919"/>
                <a:ext cx="2106226" cy="2132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5989" tIns="47996" rIns="95989" bIns="47996">
                <a:spAutoFit/>
              </a:bodyPr>
              <a:lstStyle>
                <a:lvl1pPr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defTabSz="1279525"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defTabSz="1279525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r>
                  <a:rPr lang="ru-RU" altLang="ru-RU" sz="1000" b="0" kern="0" dirty="0">
                    <a:solidFill>
                      <a:srgbClr val="000000"/>
                    </a:solidFill>
                    <a:cs typeface="Arial" panose="020B0604020202020204" pitchFamily="34" charset="0"/>
                  </a:rPr>
                  <a:t>- </a:t>
                </a:r>
                <a:r>
                  <a:rPr lang="ru-RU" altLang="ru-RU" sz="1000" b="0" kern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порывы ветра (УГМС), м/с</a:t>
                </a:r>
              </a:p>
            </p:txBody>
          </p:sp>
        </p:grpSp>
        <p:pic>
          <p:nvPicPr>
            <p:cNvPr id="253" name="Рисунок 2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54671" y="5053465"/>
              <a:ext cx="649048" cy="1206564"/>
            </a:xfrm>
            <a:prstGeom prst="rect">
              <a:avLst/>
            </a:prstGeom>
          </p:spPr>
        </p:pic>
      </p:grpSp>
      <p:sp>
        <p:nvSpPr>
          <p:cNvPr id="82" name="Text Box 97"/>
          <p:cNvSpPr txBox="1">
            <a:spLocks noChangeArrowheads="1"/>
          </p:cNvSpPr>
          <p:nvPr/>
        </p:nvSpPr>
        <p:spPr bwMode="auto">
          <a:xfrm>
            <a:off x="10224019" y="1195948"/>
            <a:ext cx="1757379" cy="28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7985" tIns="63994" rIns="127985" bIns="63994">
            <a:spAutoFit/>
          </a:bodyPr>
          <a:lstStyle>
            <a:lvl1pPr defTabSz="1279525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279525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279525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279525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279525"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r>
              <a:rPr lang="ru-RU" altLang="ru-RU" sz="10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</a:t>
            </a:r>
            <a:r>
              <a:rPr lang="ru-RU" altLang="ru-RU" sz="10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обозначения</a:t>
            </a:r>
            <a:endParaRPr lang="ru-RU" altLang="ru-RU" sz="10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636" y="6310186"/>
            <a:ext cx="1370930" cy="185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Podpis"/>
          <p:cNvSpPr txBox="1">
            <a:spLocks noChangeArrowheads="1"/>
          </p:cNvSpPr>
          <p:nvPr/>
        </p:nvSpPr>
        <p:spPr bwMode="auto">
          <a:xfrm>
            <a:off x="10492279" y="6320979"/>
            <a:ext cx="1728000" cy="538609"/>
          </a:xfrm>
          <a:prstGeom prst="rect">
            <a:avLst/>
          </a:prstGeom>
          <a:solidFill>
            <a:schemeClr val="bg1">
              <a:alpha val="96861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26018" tIns="0" rIns="26018" bIns="0" anchor="ctr">
            <a:spAutoFit/>
          </a:bodyPr>
          <a:lstStyle>
            <a:defPPr>
              <a:defRPr lang="ru-RU"/>
            </a:defPPr>
            <a:lvl1pPr defTabSz="1727711">
              <a:spcBef>
                <a:spcPct val="0"/>
              </a:spcBef>
              <a:defRPr sz="7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ГУ МЧС России по Саратовской обл.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АРМ №9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14:00  05.09.2026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Исп. Таранова Е.Ю. 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тел. 3666-7502</a:t>
            </a:r>
            <a:endParaRPr lang="ru-RU" altLang="ru-RU" dirty="0">
              <a:solidFill>
                <a:prstClr val="black"/>
              </a:solidFill>
            </a:endParaRPr>
          </a:p>
        </p:txBody>
      </p:sp>
      <p:grpSp>
        <p:nvGrpSpPr>
          <p:cNvPr id="459" name="Энгельсский"/>
          <p:cNvGrpSpPr/>
          <p:nvPr/>
        </p:nvGrpSpPr>
        <p:grpSpPr>
          <a:xfrm>
            <a:off x="5121636" y="3286880"/>
            <a:ext cx="1127207" cy="693839"/>
            <a:chOff x="1021209" y="4199910"/>
            <a:chExt cx="1159673" cy="693839"/>
          </a:xfrm>
        </p:grpSpPr>
        <p:sp>
          <p:nvSpPr>
            <p:cNvPr id="460" name="r"/>
            <p:cNvSpPr>
              <a:spLocks noChangeArrowheads="1"/>
            </p:cNvSpPr>
            <p:nvPr/>
          </p:nvSpPr>
          <p:spPr bwMode="auto">
            <a:xfrm>
              <a:off x="1021209" y="4199910"/>
              <a:ext cx="1159673" cy="21864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lIns="79361" tIns="39683" rIns="79361" bIns="39683" rtlCol="0">
              <a:spAutoFit/>
            </a:bodyPr>
            <a:lstStyle/>
            <a:p>
              <a:pPr algn="ctr" defTabSz="1058191"/>
              <a:r>
                <a:rPr lang="ru-RU" altLang="ru-RU" sz="9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Энгельсский</a:t>
              </a:r>
              <a:r>
                <a:rPr lang="ru-RU" altLang="ru-RU" sz="9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р-н</a:t>
              </a:r>
              <a:endParaRPr lang="ru-RU" altLang="ru-RU" sz="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1" name="lep"/>
            <p:cNvSpPr/>
            <p:nvPr/>
          </p:nvSpPr>
          <p:spPr>
            <a:xfrm>
              <a:off x="1416192" y="4611246"/>
              <a:ext cx="642894" cy="13946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5" tIns="34286" rIns="68555" bIns="34286" rtlCol="0" anchor="ctr"/>
            <a:lstStyle/>
            <a:p>
              <a:pPr algn="ctr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7440/1627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2" name="nas"/>
            <p:cNvSpPr/>
            <p:nvPr/>
          </p:nvSpPr>
          <p:spPr>
            <a:xfrm>
              <a:off x="1168399" y="4753987"/>
              <a:ext cx="895290" cy="13976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603" tIns="40803" rIns="81603" bIns="40803" rtlCol="0" anchor="ctr"/>
            <a:lstStyle/>
            <a:p>
              <a:pPr algn="ctr" defTabSz="685512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33069/303937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63" name="proc"/>
            <p:cNvSpPr/>
            <p:nvPr/>
          </p:nvSpPr>
          <p:spPr>
            <a:xfrm>
              <a:off x="1170900" y="4621419"/>
              <a:ext cx="245502" cy="13945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70%</a:t>
              </a:r>
            </a:p>
          </p:txBody>
        </p:sp>
        <p:sp>
          <p:nvSpPr>
            <p:cNvPr id="464" name="os"/>
            <p:cNvSpPr txBox="1"/>
            <p:nvPr/>
          </p:nvSpPr>
          <p:spPr bwMode="auto">
            <a:xfrm>
              <a:off x="1133905" y="4413178"/>
              <a:ext cx="498102" cy="24622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5" name="v"/>
            <p:cNvSpPr txBox="1"/>
            <p:nvPr/>
          </p:nvSpPr>
          <p:spPr bwMode="auto">
            <a:xfrm>
              <a:off x="1518848" y="4405702"/>
              <a:ext cx="497984" cy="246221"/>
            </a:xfrm>
            <a:prstGeom prst="rect">
              <a:avLst/>
            </a:prstGeom>
            <a:solidFill>
              <a:srgbClr val="FF9900"/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4" name="Красноармейский"/>
          <p:cNvGrpSpPr/>
          <p:nvPr/>
        </p:nvGrpSpPr>
        <p:grpSpPr>
          <a:xfrm>
            <a:off x="3933165" y="3746154"/>
            <a:ext cx="1337386" cy="675203"/>
            <a:chOff x="957859" y="4218546"/>
            <a:chExt cx="1337386" cy="675203"/>
          </a:xfrm>
        </p:grpSpPr>
        <p:sp>
          <p:nvSpPr>
            <p:cNvPr id="285" name="r"/>
            <p:cNvSpPr>
              <a:spLocks noChangeArrowheads="1"/>
            </p:cNvSpPr>
            <p:nvPr/>
          </p:nvSpPr>
          <p:spPr bwMode="auto">
            <a:xfrm>
              <a:off x="957859" y="4218546"/>
              <a:ext cx="1337386" cy="218641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lIns="79361" tIns="39683" rIns="79361" bIns="39683" rtlCol="0">
              <a:spAutoFit/>
            </a:bodyPr>
            <a:lstStyle/>
            <a:p>
              <a:pPr algn="ctr" defTabSz="1058191"/>
              <a:r>
                <a:rPr lang="ru-RU" altLang="ru-RU" sz="9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Красноармейский р-н</a:t>
              </a:r>
            </a:p>
          </p:txBody>
        </p:sp>
        <p:sp>
          <p:nvSpPr>
            <p:cNvPr id="286" name="lep"/>
            <p:cNvSpPr/>
            <p:nvPr/>
          </p:nvSpPr>
          <p:spPr>
            <a:xfrm>
              <a:off x="1416192" y="4611246"/>
              <a:ext cx="642894" cy="13946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5" tIns="34286" rIns="68555" bIns="34286" rtlCol="0" anchor="ctr"/>
            <a:lstStyle/>
            <a:p>
              <a:pPr algn="ctr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1502/20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7" name="nas"/>
            <p:cNvSpPr/>
            <p:nvPr/>
          </p:nvSpPr>
          <p:spPr>
            <a:xfrm>
              <a:off x="1168399" y="4753987"/>
              <a:ext cx="895290" cy="13976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603" tIns="40803" rIns="81603" bIns="40803" rtlCol="0" anchor="ctr"/>
            <a:lstStyle/>
            <a:p>
              <a:pPr algn="ctr" defTabSz="685512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26406/40091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8" name="proc"/>
            <p:cNvSpPr/>
            <p:nvPr/>
          </p:nvSpPr>
          <p:spPr>
            <a:xfrm>
              <a:off x="1170900" y="4621419"/>
              <a:ext cx="245502" cy="13945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70%</a:t>
              </a:r>
            </a:p>
          </p:txBody>
        </p:sp>
        <p:sp>
          <p:nvSpPr>
            <p:cNvPr id="289" name="os"/>
            <p:cNvSpPr txBox="1"/>
            <p:nvPr/>
          </p:nvSpPr>
          <p:spPr bwMode="auto">
            <a:xfrm>
              <a:off x="1179335" y="4413178"/>
              <a:ext cx="498102" cy="24622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v"/>
            <p:cNvSpPr txBox="1"/>
            <p:nvPr/>
          </p:nvSpPr>
          <p:spPr bwMode="auto">
            <a:xfrm>
              <a:off x="1564278" y="4405702"/>
              <a:ext cx="497984" cy="246221"/>
            </a:xfrm>
            <a:prstGeom prst="rect">
              <a:avLst/>
            </a:prstGeom>
            <a:solidFill>
              <a:srgbClr val="FF9900"/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6478" y="1311664"/>
            <a:ext cx="100225" cy="99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536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749300"/>
            <a:ext cx="12217400" cy="6108700"/>
          </a:xfrm>
          <a:prstGeom prst="rect">
            <a:avLst/>
          </a:prstGeom>
        </p:spPr>
      </p:pic>
      <p:pic>
        <p:nvPicPr>
          <p:cNvPr id="1026" name="Picture 2" descr="Z:\масштаб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765" y="6307833"/>
            <a:ext cx="1370930" cy="15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_Main"/>
          <p:cNvSpPr/>
          <p:nvPr/>
        </p:nvSpPr>
        <p:spPr bwMode="auto">
          <a:xfrm>
            <a:off x="1" y="22"/>
            <a:ext cx="12171578" cy="739746"/>
          </a:xfrm>
          <a:prstGeom prst="rect">
            <a:avLst/>
          </a:prstGeom>
          <a:solidFill>
            <a:srgbClr val="204D84"/>
          </a:solidFill>
          <a:ln w="25400" algn="ctr">
            <a:solidFill>
              <a:srgbClr val="204D84"/>
            </a:solidFill>
            <a:miter lim="800000"/>
            <a:headEnd/>
            <a:tailEnd/>
          </a:ln>
        </p:spPr>
        <p:txBody>
          <a:bodyPr lIns="69334" tIns="34666" rIns="69334" bIns="34666" anchor="ctr"/>
          <a:lstStyle/>
          <a:p>
            <a:pPr algn="ctr"/>
            <a:r>
              <a:rPr lang="ru-RU" sz="140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МАТЕРИАЛЫ  ПО ОСАДКАМ
НА ТЕРРИТОРИИ 
КРАСНОАРМЕЙСКОГО РАЙОНА  САРАТОВСКОЙ ОБЛАСТИ (РИСК НАРУШЕНИЯ ЭЛЕКТРОСНАБЖЕНИЯ НА 06.09.2026)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Podpis"/>
          <p:cNvSpPr txBox="1">
            <a:spLocks noChangeArrowheads="1"/>
          </p:cNvSpPr>
          <p:nvPr/>
        </p:nvSpPr>
        <p:spPr bwMode="auto">
          <a:xfrm>
            <a:off x="10492279" y="6320979"/>
            <a:ext cx="1728000" cy="538609"/>
          </a:xfrm>
          <a:prstGeom prst="rect">
            <a:avLst/>
          </a:prstGeom>
          <a:solidFill>
            <a:schemeClr val="bg1">
              <a:alpha val="96861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26018" tIns="0" rIns="26018" bIns="0" anchor="ctr">
            <a:spAutoFit/>
          </a:bodyPr>
          <a:lstStyle>
            <a:defPPr>
              <a:defRPr lang="ru-RU"/>
            </a:defPPr>
            <a:lvl1pPr defTabSz="1727711">
              <a:spcBef>
                <a:spcPct val="0"/>
              </a:spcBef>
              <a:defRPr sz="7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ГУ МЧС России по Саратовской обл.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АРМ №9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14:00  05.09.2026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Исп. Таранова Е.Ю. 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тел. 3666-7502</a:t>
            </a:r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40" name="Text Box 182"/>
          <p:cNvSpPr txBox="1">
            <a:spLocks noChangeArrowheads="1"/>
          </p:cNvSpPr>
          <p:nvPr/>
        </p:nvSpPr>
        <p:spPr bwMode="auto">
          <a:xfrm>
            <a:off x="4420058" y="3497394"/>
            <a:ext cx="1192153" cy="23767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2498" tIns="26250" rIns="52498" bIns="2625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Красноармейск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3" name="Аткарский"/>
          <p:cNvGrpSpPr/>
          <p:nvPr/>
        </p:nvGrpSpPr>
        <p:grpSpPr>
          <a:xfrm>
            <a:off x="548952" y="1283808"/>
            <a:ext cx="897038" cy="488047"/>
            <a:chOff x="1168399" y="4405702"/>
            <a:chExt cx="897038" cy="488047"/>
          </a:xfrm>
        </p:grpSpPr>
        <p:sp>
          <p:nvSpPr>
            <p:cNvPr id="46" name="lep"/>
            <p:cNvSpPr/>
            <p:nvPr/>
          </p:nvSpPr>
          <p:spPr>
            <a:xfrm>
              <a:off x="1416192" y="4611246"/>
              <a:ext cx="642894" cy="13946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5" tIns="34286" rIns="68555" bIns="34286" rtlCol="0" anchor="ctr"/>
            <a:lstStyle/>
            <a:p>
              <a:pPr algn="ctr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1502/20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7" name="nas"/>
            <p:cNvSpPr/>
            <p:nvPr/>
          </p:nvSpPr>
          <p:spPr>
            <a:xfrm>
              <a:off x="1168399" y="4753987"/>
              <a:ext cx="895290" cy="13976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603" tIns="40803" rIns="81603" bIns="40803" rtlCol="0" anchor="ctr"/>
            <a:lstStyle/>
            <a:p>
              <a:pPr algn="ctr" defTabSz="685512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26406/40091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8" name="proc"/>
            <p:cNvSpPr/>
            <p:nvPr/>
          </p:nvSpPr>
          <p:spPr>
            <a:xfrm>
              <a:off x="1170900" y="4621419"/>
              <a:ext cx="245502" cy="13945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70%</a:t>
              </a:r>
            </a:p>
          </p:txBody>
        </p:sp>
        <p:sp>
          <p:nvSpPr>
            <p:cNvPr id="52" name="os"/>
            <p:cNvSpPr txBox="1"/>
            <p:nvPr/>
          </p:nvSpPr>
          <p:spPr bwMode="auto">
            <a:xfrm>
              <a:off x="1182510" y="4413178"/>
              <a:ext cx="498102" cy="24622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v"/>
            <p:cNvSpPr txBox="1"/>
            <p:nvPr/>
          </p:nvSpPr>
          <p:spPr bwMode="auto">
            <a:xfrm>
              <a:off x="1567453" y="4405702"/>
              <a:ext cx="497984" cy="246221"/>
            </a:xfrm>
            <a:prstGeom prst="rect">
              <a:avLst/>
            </a:prstGeom>
            <a:solidFill>
              <a:srgbClr val="FF9900"/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9808735" y="839989"/>
            <a:ext cx="3275914" cy="4911753"/>
            <a:chOff x="6525462" y="788135"/>
            <a:chExt cx="3275914" cy="4911753"/>
          </a:xfrm>
        </p:grpSpPr>
        <p:grpSp>
          <p:nvGrpSpPr>
            <p:cNvPr id="42" name="Группа 41"/>
            <p:cNvGrpSpPr/>
            <p:nvPr/>
          </p:nvGrpSpPr>
          <p:grpSpPr>
            <a:xfrm>
              <a:off x="6525462" y="788135"/>
              <a:ext cx="3275914" cy="4911753"/>
              <a:chOff x="9867055" y="832262"/>
              <a:chExt cx="3275914" cy="4911753"/>
            </a:xfrm>
          </p:grpSpPr>
          <p:grpSp>
            <p:nvGrpSpPr>
              <p:cNvPr id="76" name="Группа 75"/>
              <p:cNvGrpSpPr/>
              <p:nvPr/>
            </p:nvGrpSpPr>
            <p:grpSpPr>
              <a:xfrm>
                <a:off x="9867055" y="832262"/>
                <a:ext cx="3275914" cy="4911753"/>
                <a:chOff x="9867055" y="832262"/>
                <a:chExt cx="3275914" cy="4911753"/>
              </a:xfrm>
            </p:grpSpPr>
            <p:sp>
              <p:nvSpPr>
                <p:cNvPr id="78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069882" y="3052925"/>
                  <a:ext cx="1360436" cy="2520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2" tIns="63992" rIns="127982" bIns="63992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ru-RU" altLang="ru-RU" sz="500" b="0" dirty="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Rectangle 93"/>
                <p:cNvSpPr>
                  <a:spLocks noChangeArrowheads="1"/>
                </p:cNvSpPr>
                <p:nvPr/>
              </p:nvSpPr>
              <p:spPr bwMode="auto">
                <a:xfrm>
                  <a:off x="9912199" y="832262"/>
                  <a:ext cx="2281992" cy="491175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912321">
                    <a:defRPr/>
                  </a:pPr>
                  <a:endParaRPr lang="ru-RU" altLang="ru-RU" sz="800" dirty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08199" y="2657470"/>
                  <a:ext cx="1832441" cy="2814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 прогноз </a:t>
                  </a:r>
                  <a:r>
                    <a:rPr lang="ru-RU" altLang="ru-RU" sz="1000" b="0" kern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нарушения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ЛЭП </a:t>
                  </a:r>
                  <a:r>
                    <a:rPr lang="ru-RU" altLang="ru-RU" sz="1000" b="0" kern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(УГМС)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339813" y="3168589"/>
                  <a:ext cx="1608563" cy="3084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ru-RU" altLang="ru-RU" sz="800" b="0" dirty="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TextBox 10"/>
                <p:cNvSpPr txBox="1"/>
                <p:nvPr/>
              </p:nvSpPr>
              <p:spPr>
                <a:xfrm>
                  <a:off x="9867055" y="3639478"/>
                  <a:ext cx="591041" cy="201216"/>
                </a:xfrm>
                <a:prstGeom prst="rect">
                  <a:avLst/>
                </a:prstGeom>
                <a:solidFill>
                  <a:schemeClr val="bg1"/>
                </a:solidFill>
                <a:effectLst>
                  <a:softEdge rad="63500"/>
                </a:effectLst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7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</a:lstStyle>
                <a:p>
                  <a:pPr algn="l" defTabSz="912321">
                    <a:defRPr/>
                  </a:pPr>
                  <a:r>
                    <a:rPr lang="ru-RU" dirty="0" smtClean="0">
                      <a:solidFill>
                        <a:prstClr val="black"/>
                      </a:solidFill>
                    </a:rPr>
                    <a:t>Город</a:t>
                  </a:r>
                  <a:endParaRPr lang="ru-RU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" name="Полилиния 82"/>
                <p:cNvSpPr/>
                <p:nvPr/>
              </p:nvSpPr>
              <p:spPr>
                <a:xfrm>
                  <a:off x="9998239" y="2712922"/>
                  <a:ext cx="324645" cy="215082"/>
                </a:xfrm>
                <a:custGeom>
                  <a:avLst/>
                  <a:gdLst>
                    <a:gd name="connsiteX0" fmla="*/ 42863 w 324905"/>
                    <a:gd name="connsiteY0" fmla="*/ 28575 h 204788"/>
                    <a:gd name="connsiteX1" fmla="*/ 47625 w 324905"/>
                    <a:gd name="connsiteY1" fmla="*/ 4763 h 204788"/>
                    <a:gd name="connsiteX2" fmla="*/ 61913 w 324905"/>
                    <a:gd name="connsiteY2" fmla="*/ 0 h 204788"/>
                    <a:gd name="connsiteX3" fmla="*/ 95250 w 324905"/>
                    <a:gd name="connsiteY3" fmla="*/ 4763 h 204788"/>
                    <a:gd name="connsiteX4" fmla="*/ 200025 w 324905"/>
                    <a:gd name="connsiteY4" fmla="*/ 9525 h 204788"/>
                    <a:gd name="connsiteX5" fmla="*/ 252413 w 324905"/>
                    <a:gd name="connsiteY5" fmla="*/ 14288 h 204788"/>
                    <a:gd name="connsiteX6" fmla="*/ 280988 w 324905"/>
                    <a:gd name="connsiteY6" fmla="*/ 23813 h 204788"/>
                    <a:gd name="connsiteX7" fmla="*/ 285750 w 324905"/>
                    <a:gd name="connsiteY7" fmla="*/ 52388 h 204788"/>
                    <a:gd name="connsiteX8" fmla="*/ 300038 w 324905"/>
                    <a:gd name="connsiteY8" fmla="*/ 57150 h 204788"/>
                    <a:gd name="connsiteX9" fmla="*/ 314325 w 324905"/>
                    <a:gd name="connsiteY9" fmla="*/ 66675 h 204788"/>
                    <a:gd name="connsiteX10" fmla="*/ 323850 w 324905"/>
                    <a:gd name="connsiteY10" fmla="*/ 80963 h 204788"/>
                    <a:gd name="connsiteX11" fmla="*/ 319088 w 324905"/>
                    <a:gd name="connsiteY11" fmla="*/ 180975 h 204788"/>
                    <a:gd name="connsiteX12" fmla="*/ 300038 w 324905"/>
                    <a:gd name="connsiteY12" fmla="*/ 185738 h 204788"/>
                    <a:gd name="connsiteX13" fmla="*/ 228600 w 324905"/>
                    <a:gd name="connsiteY13" fmla="*/ 190500 h 204788"/>
                    <a:gd name="connsiteX14" fmla="*/ 209550 w 324905"/>
                    <a:gd name="connsiteY14" fmla="*/ 195263 h 204788"/>
                    <a:gd name="connsiteX15" fmla="*/ 185738 w 324905"/>
                    <a:gd name="connsiteY15" fmla="*/ 200025 h 204788"/>
                    <a:gd name="connsiteX16" fmla="*/ 171450 w 324905"/>
                    <a:gd name="connsiteY16" fmla="*/ 204788 h 204788"/>
                    <a:gd name="connsiteX17" fmla="*/ 152400 w 324905"/>
                    <a:gd name="connsiteY17" fmla="*/ 190500 h 204788"/>
                    <a:gd name="connsiteX18" fmla="*/ 138113 w 324905"/>
                    <a:gd name="connsiteY18" fmla="*/ 180975 h 204788"/>
                    <a:gd name="connsiteX19" fmla="*/ 123825 w 324905"/>
                    <a:gd name="connsiteY19" fmla="*/ 166688 h 204788"/>
                    <a:gd name="connsiteX20" fmla="*/ 95250 w 324905"/>
                    <a:gd name="connsiteY20" fmla="*/ 152400 h 204788"/>
                    <a:gd name="connsiteX21" fmla="*/ 42863 w 324905"/>
                    <a:gd name="connsiteY21" fmla="*/ 147638 h 204788"/>
                    <a:gd name="connsiteX22" fmla="*/ 14288 w 324905"/>
                    <a:gd name="connsiteY22" fmla="*/ 133350 h 204788"/>
                    <a:gd name="connsiteX23" fmla="*/ 4763 w 324905"/>
                    <a:gd name="connsiteY23" fmla="*/ 119063 h 204788"/>
                    <a:gd name="connsiteX24" fmla="*/ 0 w 324905"/>
                    <a:gd name="connsiteY24" fmla="*/ 104775 h 204788"/>
                    <a:gd name="connsiteX25" fmla="*/ 19050 w 324905"/>
                    <a:gd name="connsiteY25" fmla="*/ 42863 h 204788"/>
                    <a:gd name="connsiteX26" fmla="*/ 42863 w 324905"/>
                    <a:gd name="connsiteY26" fmla="*/ 28575 h 204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24905" h="204788">
                      <a:moveTo>
                        <a:pt x="42863" y="28575"/>
                      </a:moveTo>
                      <a:cubicBezTo>
                        <a:pt x="44450" y="20638"/>
                        <a:pt x="43135" y="11498"/>
                        <a:pt x="47625" y="4763"/>
                      </a:cubicBezTo>
                      <a:cubicBezTo>
                        <a:pt x="50410" y="586"/>
                        <a:pt x="56893" y="0"/>
                        <a:pt x="61913" y="0"/>
                      </a:cubicBezTo>
                      <a:cubicBezTo>
                        <a:pt x="73138" y="0"/>
                        <a:pt x="84138" y="3175"/>
                        <a:pt x="95250" y="4763"/>
                      </a:cubicBezTo>
                      <a:cubicBezTo>
                        <a:pt x="147969" y="22336"/>
                        <a:pt x="113804" y="14914"/>
                        <a:pt x="200025" y="9525"/>
                      </a:cubicBezTo>
                      <a:cubicBezTo>
                        <a:pt x="217488" y="11113"/>
                        <a:pt x="235145" y="11241"/>
                        <a:pt x="252413" y="14288"/>
                      </a:cubicBezTo>
                      <a:cubicBezTo>
                        <a:pt x="262300" y="16033"/>
                        <a:pt x="280988" y="23813"/>
                        <a:pt x="280988" y="23813"/>
                      </a:cubicBezTo>
                      <a:cubicBezTo>
                        <a:pt x="282575" y="33338"/>
                        <a:pt x="280959" y="44004"/>
                        <a:pt x="285750" y="52388"/>
                      </a:cubicBezTo>
                      <a:cubicBezTo>
                        <a:pt x="288241" y="56747"/>
                        <a:pt x="295548" y="54905"/>
                        <a:pt x="300038" y="57150"/>
                      </a:cubicBezTo>
                      <a:cubicBezTo>
                        <a:pt x="305157" y="59710"/>
                        <a:pt x="309563" y="63500"/>
                        <a:pt x="314325" y="66675"/>
                      </a:cubicBezTo>
                      <a:cubicBezTo>
                        <a:pt x="317500" y="71438"/>
                        <a:pt x="323612" y="75244"/>
                        <a:pt x="323850" y="80963"/>
                      </a:cubicBezTo>
                      <a:cubicBezTo>
                        <a:pt x="325240" y="114309"/>
                        <a:pt x="326484" y="148430"/>
                        <a:pt x="319088" y="180975"/>
                      </a:cubicBezTo>
                      <a:cubicBezTo>
                        <a:pt x="317637" y="187358"/>
                        <a:pt x="306548" y="185053"/>
                        <a:pt x="300038" y="185738"/>
                      </a:cubicBezTo>
                      <a:cubicBezTo>
                        <a:pt x="276304" y="188236"/>
                        <a:pt x="252413" y="188913"/>
                        <a:pt x="228600" y="190500"/>
                      </a:cubicBezTo>
                      <a:cubicBezTo>
                        <a:pt x="222250" y="192088"/>
                        <a:pt x="215940" y="193843"/>
                        <a:pt x="209550" y="195263"/>
                      </a:cubicBezTo>
                      <a:cubicBezTo>
                        <a:pt x="201648" y="197019"/>
                        <a:pt x="193591" y="198062"/>
                        <a:pt x="185738" y="200025"/>
                      </a:cubicBezTo>
                      <a:cubicBezTo>
                        <a:pt x="180868" y="201243"/>
                        <a:pt x="176213" y="203200"/>
                        <a:pt x="171450" y="204788"/>
                      </a:cubicBezTo>
                      <a:cubicBezTo>
                        <a:pt x="165100" y="200025"/>
                        <a:pt x="158859" y="195114"/>
                        <a:pt x="152400" y="190500"/>
                      </a:cubicBezTo>
                      <a:cubicBezTo>
                        <a:pt x="147743" y="187173"/>
                        <a:pt x="142510" y="184639"/>
                        <a:pt x="138113" y="180975"/>
                      </a:cubicBezTo>
                      <a:cubicBezTo>
                        <a:pt x="132939" y="176663"/>
                        <a:pt x="128999" y="171000"/>
                        <a:pt x="123825" y="166688"/>
                      </a:cubicBezTo>
                      <a:cubicBezTo>
                        <a:pt x="116019" y="160183"/>
                        <a:pt x="105619" y="153881"/>
                        <a:pt x="95250" y="152400"/>
                      </a:cubicBezTo>
                      <a:cubicBezTo>
                        <a:pt x="77892" y="149920"/>
                        <a:pt x="60325" y="149225"/>
                        <a:pt x="42863" y="147638"/>
                      </a:cubicBezTo>
                      <a:cubicBezTo>
                        <a:pt x="31242" y="143764"/>
                        <a:pt x="23520" y="142582"/>
                        <a:pt x="14288" y="133350"/>
                      </a:cubicBezTo>
                      <a:cubicBezTo>
                        <a:pt x="10241" y="129303"/>
                        <a:pt x="7323" y="124182"/>
                        <a:pt x="4763" y="119063"/>
                      </a:cubicBezTo>
                      <a:cubicBezTo>
                        <a:pt x="2518" y="114573"/>
                        <a:pt x="1588" y="109538"/>
                        <a:pt x="0" y="104775"/>
                      </a:cubicBezTo>
                      <a:cubicBezTo>
                        <a:pt x="5433" y="50448"/>
                        <a:pt x="-6518" y="68431"/>
                        <a:pt x="19050" y="42863"/>
                      </a:cubicBezTo>
                      <a:lnTo>
                        <a:pt x="42863" y="28575"/>
                      </a:lnTo>
                      <a:close/>
                    </a:path>
                  </a:pathLst>
                </a:custGeom>
                <a:solidFill>
                  <a:srgbClr val="FF0000">
                    <a:alpha val="40000"/>
                  </a:srgb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2321">
                    <a:defRPr/>
                  </a:pPr>
                  <a:endParaRPr lang="ru-RU" sz="8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" name="Прямоугольник 83"/>
                <p:cNvSpPr/>
                <p:nvPr/>
              </p:nvSpPr>
              <p:spPr>
                <a:xfrm>
                  <a:off x="9974068" y="3040059"/>
                  <a:ext cx="526806" cy="14511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2321">
                    <a:defRPr/>
                  </a:pPr>
                  <a:r>
                    <a:rPr lang="ru-RU" sz="80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321/19</a:t>
                  </a:r>
                  <a:endParaRPr lang="ru-RU" sz="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5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52589" y="3599781"/>
                  <a:ext cx="2234468" cy="2847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 муниципальное образование</a:t>
                  </a:r>
                </a:p>
              </p:txBody>
            </p:sp>
            <p:sp>
              <p:nvSpPr>
                <p:cNvPr id="86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438159" y="2936191"/>
                  <a:ext cx="1897135" cy="2814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27985" tIns="63994" rIns="127985" bIns="63994">
                  <a:spAutoFit/>
                </a:bodyPr>
                <a:lstStyle>
                  <a:lvl1pPr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kern="0" dirty="0">
                      <a:solidFill>
                        <a:srgbClr val="000000"/>
                      </a:solidFill>
                      <a:latin typeface="Times New Roman" pitchFamily="18" charset="0"/>
                    </a:rPr>
                    <a:t>- </a:t>
                  </a:r>
                  <a:r>
                    <a:rPr lang="ru-RU" altLang="ru-RU" sz="10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протяженность ЛЭП/ТП (шт.)</a:t>
                  </a:r>
                </a:p>
              </p:txBody>
            </p:sp>
            <p:sp>
              <p:nvSpPr>
                <p:cNvPr id="87" name="Скругленный прямоугольник 86"/>
                <p:cNvSpPr/>
                <p:nvPr/>
              </p:nvSpPr>
              <p:spPr>
                <a:xfrm>
                  <a:off x="10064598" y="3433943"/>
                  <a:ext cx="230151" cy="140148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12321"/>
                  <a:r>
                    <a:rPr lang="ru-RU" sz="800" b="1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60%</a:t>
                  </a:r>
                </a:p>
              </p:txBody>
            </p:sp>
            <p:sp>
              <p:nvSpPr>
                <p:cNvPr id="88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35544" y="3352321"/>
                  <a:ext cx="2024895" cy="3910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80200" tIns="40101" rIns="80200" bIns="40101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955471"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износ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электроэнергетических 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систем </a:t>
                  </a:r>
                </a:p>
              </p:txBody>
            </p:sp>
            <p:sp>
              <p:nvSpPr>
                <p:cNvPr id="89" name="Прямоугольник 88"/>
                <p:cNvSpPr/>
                <p:nvPr/>
              </p:nvSpPr>
              <p:spPr>
                <a:xfrm>
                  <a:off x="9966613" y="3267347"/>
                  <a:ext cx="535775" cy="123116"/>
                </a:xfrm>
                <a:prstGeom prst="rect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68571" tIns="34286" rIns="68571" bIns="34286" anchor="ctr"/>
                <a:lstStyle/>
                <a:p>
                  <a:pPr algn="ctr" defTabSz="912321"/>
                  <a:r>
                    <a:rPr lang="ru-RU" sz="800" kern="0" dirty="0">
                      <a:solidFill>
                        <a:prstClr val="black"/>
                      </a:solidFill>
                      <a:cs typeface="Times New Roman" panose="02020603050405020304" pitchFamily="18" charset="0"/>
                    </a:rPr>
                    <a:t>19/330</a:t>
                  </a:r>
                </a:p>
              </p:txBody>
            </p:sp>
            <p:sp>
              <p:nvSpPr>
                <p:cNvPr id="90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391678" y="3197339"/>
                  <a:ext cx="1973016" cy="2847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73" tIns="63988" rIns="127973" bIns="63988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 кол-во домов /населения</a:t>
                  </a:r>
                </a:p>
              </p:txBody>
            </p:sp>
            <p:sp>
              <p:nvSpPr>
                <p:cNvPr id="91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73938" y="2062107"/>
                  <a:ext cx="2020251" cy="4395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dirty="0"/>
                    <a:t>- </a:t>
                  </a:r>
                  <a:r>
                    <a:rPr lang="ru-RU" altLang="ru-RU" sz="1000" dirty="0">
                      <a:latin typeface="Arial" panose="020B0604020202020204" pitchFamily="34" charset="0"/>
                    </a:rPr>
                    <a:t>количество </a:t>
                  </a:r>
                  <a:r>
                    <a:rPr lang="ru-RU" altLang="ru-RU" sz="1000" dirty="0" smtClean="0">
                      <a:latin typeface="Arial" panose="020B0604020202020204" pitchFamily="34" charset="0"/>
                    </a:rPr>
                    <a:t>осадков (УГМС</a:t>
                  </a:r>
                  <a:r>
                    <a:rPr lang="ru-RU" altLang="ru-RU" sz="1000" dirty="0">
                      <a:latin typeface="Arial" panose="020B0604020202020204" pitchFamily="34" charset="0"/>
                    </a:rPr>
                    <a:t>), мм</a:t>
                  </a:r>
                </a:p>
              </p:txBody>
            </p:sp>
            <p:sp>
              <p:nvSpPr>
                <p:cNvPr id="92" name="TextBox 23"/>
                <p:cNvSpPr txBox="1"/>
                <p:nvPr/>
              </p:nvSpPr>
              <p:spPr>
                <a:xfrm>
                  <a:off x="9960571" y="2097330"/>
                  <a:ext cx="357485" cy="300956"/>
                </a:xfrm>
                <a:prstGeom prst="rect">
                  <a:avLst/>
                </a:prstGeom>
                <a:solidFill>
                  <a:srgbClr val="4F81BD">
                    <a:lumMod val="75000"/>
                  </a:srgbClr>
                </a:solidFill>
                <a:effectLst>
                  <a:softEdge rad="63500"/>
                </a:effectLst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000" b="1"/>
                  </a:lvl1pPr>
                </a:lstStyle>
                <a:p>
                  <a:pPr defTabSz="912321">
                    <a:defRPr/>
                  </a:pPr>
                  <a:r>
                    <a:rPr lang="ru-RU" kern="0" dirty="0" smtClean="0">
                      <a:solidFill>
                        <a:prstClr val="black"/>
                      </a:solidFill>
                    </a:rPr>
                    <a:t>17</a:t>
                  </a:r>
                  <a:endParaRPr lang="ru-RU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" name="TextBox 23"/>
                <p:cNvSpPr txBox="1"/>
                <p:nvPr/>
              </p:nvSpPr>
              <p:spPr>
                <a:xfrm>
                  <a:off x="9956469" y="2405356"/>
                  <a:ext cx="346693" cy="300956"/>
                </a:xfrm>
                <a:prstGeom prst="rect">
                  <a:avLst/>
                </a:prstGeom>
                <a:solidFill>
                  <a:srgbClr val="FF9900"/>
                </a:solidFill>
                <a:effectLst>
                  <a:softEdge rad="63500"/>
                </a:effectLst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000" b="1"/>
                  </a:lvl1pPr>
                </a:lstStyle>
                <a:p>
                  <a:pPr defTabSz="912321">
                    <a:defRPr/>
                  </a:pPr>
                  <a:r>
                    <a:rPr lang="ru-RU" kern="0" dirty="0">
                      <a:solidFill>
                        <a:prstClr val="black"/>
                      </a:solidFill>
                    </a:rPr>
                    <a:t>3</a:t>
                  </a:r>
                </a:p>
              </p:txBody>
            </p:sp>
            <p:sp>
              <p:nvSpPr>
                <p:cNvPr id="94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95621" y="2393642"/>
                  <a:ext cx="1961332" cy="2522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89" tIns="47996" rIns="95989" bIns="47996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kern="0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- </a:t>
                  </a:r>
                  <a:r>
                    <a:rPr lang="ru-RU" altLang="ru-RU" sz="1000" b="0" kern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порывы ветра (УГМС), м/с</a:t>
                  </a:r>
                </a:p>
              </p:txBody>
            </p:sp>
            <p:pic>
              <p:nvPicPr>
                <p:cNvPr id="95" name="Рисунок 94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84454" y="1098613"/>
                  <a:ext cx="537479" cy="899443"/>
                </a:xfrm>
                <a:prstGeom prst="rect">
                  <a:avLst/>
                </a:prstGeom>
              </p:spPr>
            </p:pic>
            <p:sp>
              <p:nvSpPr>
                <p:cNvPr id="96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46627" y="844063"/>
                  <a:ext cx="1757379" cy="2831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Условные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обозначения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028783" y="1422640"/>
                  <a:ext cx="1751960" cy="5909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Кол-во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осадков,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мм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391638" y="3779172"/>
                  <a:ext cx="1771553" cy="4047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94" tIns="47999" rIns="95994" bIns="47999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пожарно-спасательные формирования</a:t>
                  </a:r>
                </a:p>
              </p:txBody>
            </p:sp>
            <p:sp>
              <p:nvSpPr>
                <p:cNvPr id="99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26316" y="4126415"/>
                  <a:ext cx="2030635" cy="4047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94" tIns="47999" rIns="95994" bIns="47999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социально-значимый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объект и объект с масс. пребыванием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18510" y="4521245"/>
                  <a:ext cx="1418060" cy="2508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94" tIns="47999" rIns="95994" bIns="47999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больница</a:t>
                  </a:r>
                </a:p>
              </p:txBody>
            </p:sp>
            <p:pic>
              <p:nvPicPr>
                <p:cNvPr id="101" name="Picture 6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4995" y="4131724"/>
                  <a:ext cx="267030" cy="258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10000" b="90000" l="10000" r="90000">
                              <a14:foregroundMark x1="14706" y1="48485" x2="14706" y2="48485"/>
                              <a14:foregroundMark x1="14706" y1="54545" x2="14706" y2="54545"/>
                              <a14:foregroundMark x1="14706" y1="45455" x2="14706" y2="45455"/>
                              <a14:foregroundMark x1="14706" y1="57576" x2="14706" y2="5757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38291" y="3840694"/>
                  <a:ext cx="227469" cy="2207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3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52272" y="3816293"/>
                  <a:ext cx="280205" cy="2451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4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ackgroundRemoval t="10000" b="90000" l="10000" r="90000"/>
                          </a14:imgEffect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6577" y="3787555"/>
                  <a:ext cx="359721" cy="3372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6"/>
                <p:cNvPicPr>
                  <a:picLocks noChangeAspect="1" noChangeArrowheads="1"/>
                </p:cNvPicPr>
                <p:nvPr/>
              </p:nvPicPr>
              <p:blipFill rotWithShape="1">
                <a:blip r:embed="rId15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7143" b="89286" l="6250" r="93750">
                              <a14:foregroundMark x1="18750" y1="64286" x2="18750" y2="64286"/>
                              <a14:foregroundMark x1="90625" y1="64286" x2="90625" y2="64286"/>
                              <a14:backgroundMark x1="68750" y1="96429" x2="68750" y2="96429"/>
                              <a14:backgroundMark x1="96875" y1="64286" x2="96875" y2="64286"/>
                            </a14:backgroundRemoval>
                          </a14:imgEffect>
                          <a14:imgEffect>
                            <a14:sharpenSoften amount="2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497" r="11065"/>
                <a:stretch/>
              </p:blipFill>
              <p:spPr bwMode="auto">
                <a:xfrm>
                  <a:off x="10054746" y="4536307"/>
                  <a:ext cx="161709" cy="1980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17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61" t="11641"/>
                <a:stretch/>
              </p:blipFill>
              <p:spPr bwMode="auto">
                <a:xfrm>
                  <a:off x="9944808" y="4658970"/>
                  <a:ext cx="402876" cy="378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7" name="Овал 106"/>
                <p:cNvSpPr/>
                <p:nvPr/>
              </p:nvSpPr>
              <p:spPr>
                <a:xfrm>
                  <a:off x="10001246" y="4734781"/>
                  <a:ext cx="264984" cy="264984"/>
                </a:xfrm>
                <a:prstGeom prst="ellipse">
                  <a:avLst/>
                </a:prstGeom>
                <a:noFill/>
                <a:ln>
                  <a:solidFill>
                    <a:srgbClr val="181DF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8" name="Овал 107"/>
                <p:cNvSpPr/>
                <p:nvPr/>
              </p:nvSpPr>
              <p:spPr>
                <a:xfrm>
                  <a:off x="9993516" y="5038725"/>
                  <a:ext cx="152730" cy="1524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9" name="Овал 108"/>
                <p:cNvSpPr/>
                <p:nvPr/>
              </p:nvSpPr>
              <p:spPr>
                <a:xfrm>
                  <a:off x="10185360" y="5038725"/>
                  <a:ext cx="152730" cy="152400"/>
                </a:xfrm>
                <a:prstGeom prst="ellipse">
                  <a:avLst/>
                </a:prstGeom>
                <a:solidFill>
                  <a:srgbClr val="CFE4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0" name="Овал 109"/>
                <p:cNvSpPr/>
                <p:nvPr/>
              </p:nvSpPr>
              <p:spPr>
                <a:xfrm>
                  <a:off x="10377204" y="5038725"/>
                  <a:ext cx="152730" cy="1524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11" name="Picture 2"/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ackgroundRemoval t="10000" b="90000" l="10000" r="90000"/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0028" y="5191125"/>
                  <a:ext cx="353974" cy="283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86604" y="5223403"/>
                  <a:ext cx="2327488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 smtClean="0"/>
                    <a:t>-подстанции </a:t>
                  </a:r>
                  <a:r>
                    <a:rPr lang="ru-RU" sz="900" dirty="0"/>
                    <a:t>110/10/6 </a:t>
                  </a:r>
                  <a:r>
                    <a:rPr lang="ru-RU" sz="900" dirty="0" err="1"/>
                    <a:t>кВ</a:t>
                  </a:r>
                  <a:endParaRPr lang="ru-RU" altLang="ru-RU" sz="900" dirty="0"/>
                </a:p>
              </p:txBody>
            </p:sp>
            <p:sp>
              <p:nvSpPr>
                <p:cNvPr id="113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453569" y="4980020"/>
                  <a:ext cx="2327488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 smtClean="0"/>
                    <a:t>-подстанции и ТП/РП</a:t>
                  </a:r>
                  <a:endParaRPr lang="ru-RU" altLang="ru-RU" sz="900" dirty="0"/>
                </a:p>
              </p:txBody>
            </p:sp>
            <p:sp>
              <p:nvSpPr>
                <p:cNvPr id="114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26462" y="4772521"/>
                  <a:ext cx="2327488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/>
                    <a:t>- </a:t>
                  </a:r>
                  <a:r>
                    <a:rPr lang="ru-RU" altLang="ru-RU" sz="900" dirty="0" smtClean="0"/>
                    <a:t>пункты </a:t>
                  </a:r>
                  <a:r>
                    <a:rPr lang="ru-RU" altLang="ru-RU" sz="900" dirty="0"/>
                    <a:t>временного размещения</a:t>
                  </a:r>
                </a:p>
              </p:txBody>
            </p:sp>
            <p:sp>
              <p:nvSpPr>
                <p:cNvPr id="115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1247991" y="1204073"/>
                  <a:ext cx="1894978" cy="5909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линии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эл. передач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115 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кВт</a:t>
                  </a:r>
                </a:p>
              </p:txBody>
            </p:sp>
            <p:sp>
              <p:nvSpPr>
                <p:cNvPr id="116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04338" y="5458132"/>
                  <a:ext cx="1952613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 smtClean="0"/>
                    <a:t>- РИП</a:t>
                  </a:r>
                  <a:endParaRPr lang="ru-RU" altLang="ru-RU" sz="900" dirty="0"/>
                </a:p>
              </p:txBody>
            </p:sp>
          </p:grpSp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74068" y="5466862"/>
                <a:ext cx="242509" cy="277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4594" y="972178"/>
              <a:ext cx="100225" cy="99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4800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0" y="749300"/>
            <a:ext cx="12217400" cy="6108700"/>
          </a:xfrm>
          <a:prstGeom prst="rect">
            <a:avLst/>
          </a:prstGeom>
        </p:spPr>
      </p:pic>
      <p:pic>
        <p:nvPicPr>
          <p:cNvPr id="1026" name="Picture 2" descr="Z:\масштаб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765" y="6302297"/>
            <a:ext cx="1370930" cy="15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_Main"/>
          <p:cNvSpPr/>
          <p:nvPr/>
        </p:nvSpPr>
        <p:spPr bwMode="auto">
          <a:xfrm>
            <a:off x="1" y="22"/>
            <a:ext cx="12171578" cy="739746"/>
          </a:xfrm>
          <a:prstGeom prst="rect">
            <a:avLst/>
          </a:prstGeom>
          <a:solidFill>
            <a:srgbClr val="204D84"/>
          </a:solidFill>
          <a:ln w="25400" algn="ctr">
            <a:solidFill>
              <a:srgbClr val="204D84"/>
            </a:solidFill>
            <a:miter lim="800000"/>
            <a:headEnd/>
            <a:tailEnd/>
          </a:ln>
        </p:spPr>
        <p:txBody>
          <a:bodyPr lIns="69334" tIns="34666" rIns="69334" bIns="34666" anchor="ctr"/>
          <a:lstStyle/>
          <a:p>
            <a:pPr algn="ctr"/>
            <a:r>
              <a:rPr lang="ru-RU" sz="140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МАТЕРИАЛЫ  ПО ОСАДКАМ
НА ТЕРРИТОРИИ 
ЭНГЕЛЬССКОГО РАЙОНА  САРАТОВСКОЙ ОБЛАСТИ (РИСК НАРУШЕНИЯ ЭЛЕКТРОСНАБЖЕНИЯ НА 06.09.2026)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Podpis"/>
          <p:cNvSpPr txBox="1">
            <a:spLocks noChangeArrowheads="1"/>
          </p:cNvSpPr>
          <p:nvPr/>
        </p:nvSpPr>
        <p:spPr bwMode="auto">
          <a:xfrm>
            <a:off x="10492279" y="6320979"/>
            <a:ext cx="1728000" cy="538609"/>
          </a:xfrm>
          <a:prstGeom prst="rect">
            <a:avLst/>
          </a:prstGeom>
          <a:solidFill>
            <a:schemeClr val="bg1">
              <a:alpha val="96861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26018" tIns="0" rIns="26018" bIns="0" anchor="ctr">
            <a:spAutoFit/>
          </a:bodyPr>
          <a:lstStyle>
            <a:defPPr>
              <a:defRPr lang="ru-RU"/>
            </a:defPPr>
            <a:lvl1pPr defTabSz="1727711">
              <a:spcBef>
                <a:spcPct val="0"/>
              </a:spcBef>
              <a:defRPr sz="7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ГУ МЧС России по Саратовской обл.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АРМ №9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14:00  05.09.2026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Исп. Таранова Е.Ю. </a:t>
            </a:r>
          </a:p>
          <a:p>
            <a:pPr defTabSz="685516"/>
            <a:r>
              <a:rPr lang="ru-RU" altLang="ru-RU" smtClean="0">
                <a:solidFill>
                  <a:prstClr val="black"/>
                </a:solidFill>
              </a:rPr>
              <a:t>тел. 3666-7502</a:t>
            </a:r>
            <a:endParaRPr lang="ru-RU" altLang="ru-RU" dirty="0">
              <a:solidFill>
                <a:prstClr val="black"/>
              </a:solidFill>
            </a:endParaRPr>
          </a:p>
        </p:txBody>
      </p:sp>
      <p:grpSp>
        <p:nvGrpSpPr>
          <p:cNvPr id="45" name="Аткарский"/>
          <p:cNvGrpSpPr/>
          <p:nvPr/>
        </p:nvGrpSpPr>
        <p:grpSpPr>
          <a:xfrm>
            <a:off x="548952" y="1283808"/>
            <a:ext cx="897038" cy="488047"/>
            <a:chOff x="1168399" y="4405702"/>
            <a:chExt cx="897038" cy="488047"/>
          </a:xfrm>
        </p:grpSpPr>
        <p:sp>
          <p:nvSpPr>
            <p:cNvPr id="46" name="lep"/>
            <p:cNvSpPr/>
            <p:nvPr/>
          </p:nvSpPr>
          <p:spPr>
            <a:xfrm>
              <a:off x="1416192" y="4611246"/>
              <a:ext cx="642894" cy="13946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5" tIns="34286" rIns="68555" bIns="34286" rtlCol="0" anchor="ctr"/>
            <a:lstStyle/>
            <a:p>
              <a:pPr algn="ctr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7440/1627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nas"/>
            <p:cNvSpPr/>
            <p:nvPr/>
          </p:nvSpPr>
          <p:spPr>
            <a:xfrm>
              <a:off x="1168399" y="4753987"/>
              <a:ext cx="895290" cy="139762"/>
            </a:xfrm>
            <a:prstGeom prst="rect">
              <a:avLst/>
            </a:prstGeom>
            <a:solidFill>
              <a:srgbClr val="92D05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1603" tIns="40803" rIns="81603" bIns="40803" rtlCol="0" anchor="ctr"/>
            <a:lstStyle/>
            <a:p>
              <a:pPr algn="ctr" defTabSz="685512"/>
              <a:r>
                <a:rPr lang="ru-RU" sz="70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33069/303937</a:t>
              </a:r>
              <a:endParaRPr lang="ru-RU" sz="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proc"/>
            <p:cNvSpPr/>
            <p:nvPr/>
          </p:nvSpPr>
          <p:spPr>
            <a:xfrm>
              <a:off x="1170900" y="4621419"/>
              <a:ext cx="245502" cy="13945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ru-RU" sz="7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70%</a:t>
              </a:r>
            </a:p>
          </p:txBody>
        </p:sp>
        <p:sp>
          <p:nvSpPr>
            <p:cNvPr id="51" name="os"/>
            <p:cNvSpPr txBox="1"/>
            <p:nvPr/>
          </p:nvSpPr>
          <p:spPr bwMode="auto">
            <a:xfrm>
              <a:off x="1182510" y="4413178"/>
              <a:ext cx="498102" cy="24622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v"/>
            <p:cNvSpPr txBox="1"/>
            <p:nvPr/>
          </p:nvSpPr>
          <p:spPr bwMode="auto">
            <a:xfrm>
              <a:off x="1567453" y="4405702"/>
              <a:ext cx="497984" cy="246221"/>
            </a:xfrm>
            <a:prstGeom prst="rect">
              <a:avLst/>
            </a:prstGeom>
            <a:solidFill>
              <a:srgbClr val="FF9900"/>
            </a:solidFill>
            <a:effectLst>
              <a:softEdge rad="63500"/>
            </a:effectLst>
          </p:spPr>
          <p:txBody>
            <a:bodyPr wrap="square">
              <a:spAutoFit/>
            </a:bodyPr>
            <a:lstStyle>
              <a:defPPr>
                <a:defRPr lang="ru-RU"/>
              </a:defPPr>
              <a:lvl1pPr algn="ctr">
                <a:defRPr sz="1000" b="1"/>
              </a:lvl1pPr>
            </a:lstStyle>
            <a:p>
              <a:pPr>
                <a:defRPr/>
              </a:pPr>
              <a:r>
                <a:rPr lang="ru-RU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  <a:endPara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3" name="Text Box 182"/>
          <p:cNvSpPr txBox="1">
            <a:spLocks noChangeArrowheads="1"/>
          </p:cNvSpPr>
          <p:nvPr/>
        </p:nvSpPr>
        <p:spPr bwMode="auto">
          <a:xfrm>
            <a:off x="4679641" y="3497394"/>
            <a:ext cx="673036" cy="237679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2498" tIns="26250" rIns="52498" bIns="2625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0"/>
              </a:spcBef>
            </a:pP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Энгельс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9808735" y="839989"/>
            <a:ext cx="3275914" cy="4911753"/>
            <a:chOff x="6525462" y="788135"/>
            <a:chExt cx="3275914" cy="4911753"/>
          </a:xfrm>
        </p:grpSpPr>
        <p:grpSp>
          <p:nvGrpSpPr>
            <p:cNvPr id="42" name="Группа 41"/>
            <p:cNvGrpSpPr/>
            <p:nvPr/>
          </p:nvGrpSpPr>
          <p:grpSpPr>
            <a:xfrm>
              <a:off x="6525462" y="788135"/>
              <a:ext cx="3275914" cy="4911753"/>
              <a:chOff x="9867055" y="832262"/>
              <a:chExt cx="3275914" cy="4911753"/>
            </a:xfrm>
          </p:grpSpPr>
          <p:grpSp>
            <p:nvGrpSpPr>
              <p:cNvPr id="76" name="Группа 75"/>
              <p:cNvGrpSpPr/>
              <p:nvPr/>
            </p:nvGrpSpPr>
            <p:grpSpPr>
              <a:xfrm>
                <a:off x="9867055" y="832262"/>
                <a:ext cx="3275914" cy="4911753"/>
                <a:chOff x="9867055" y="832262"/>
                <a:chExt cx="3275914" cy="4911753"/>
              </a:xfrm>
            </p:grpSpPr>
            <p:sp>
              <p:nvSpPr>
                <p:cNvPr id="78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069882" y="3052925"/>
                  <a:ext cx="1360436" cy="2520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2" tIns="63992" rIns="127982" bIns="63992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ru-RU" altLang="ru-RU" sz="500" b="0" dirty="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79" name="Rectangle 93"/>
                <p:cNvSpPr>
                  <a:spLocks noChangeArrowheads="1"/>
                </p:cNvSpPr>
                <p:nvPr/>
              </p:nvSpPr>
              <p:spPr bwMode="auto">
                <a:xfrm>
                  <a:off x="9912199" y="832262"/>
                  <a:ext cx="2281992" cy="4911753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912321">
                    <a:defRPr/>
                  </a:pPr>
                  <a:endParaRPr lang="ru-RU" altLang="ru-RU" sz="800" dirty="0">
                    <a:solidFill>
                      <a:srgbClr val="000000"/>
                    </a:solidFill>
                    <a:latin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08199" y="2657470"/>
                  <a:ext cx="1832441" cy="2814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 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 прогноз </a:t>
                  </a:r>
                  <a:r>
                    <a:rPr lang="ru-RU" altLang="ru-RU" sz="1000" b="0" kern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нарушения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ЛЭП </a:t>
                  </a:r>
                  <a:r>
                    <a:rPr lang="ru-RU" altLang="ru-RU" sz="1000" b="0" kern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(УГМС)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1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339813" y="3168589"/>
                  <a:ext cx="1608563" cy="30844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endParaRPr lang="ru-RU" altLang="ru-RU" sz="800" b="0" dirty="0">
                    <a:solidFill>
                      <a:srgbClr val="0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TextBox 10"/>
                <p:cNvSpPr txBox="1"/>
                <p:nvPr/>
              </p:nvSpPr>
              <p:spPr>
                <a:xfrm>
                  <a:off x="9867055" y="3639478"/>
                  <a:ext cx="591041" cy="201216"/>
                </a:xfrm>
                <a:prstGeom prst="rect">
                  <a:avLst/>
                </a:prstGeom>
                <a:solidFill>
                  <a:schemeClr val="bg1"/>
                </a:solidFill>
                <a:effectLst>
                  <a:softEdge rad="63500"/>
                </a:effectLst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7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lvl1pPr>
                </a:lstStyle>
                <a:p>
                  <a:pPr algn="l" defTabSz="912321">
                    <a:defRPr/>
                  </a:pPr>
                  <a:r>
                    <a:rPr lang="ru-RU" dirty="0" smtClean="0">
                      <a:solidFill>
                        <a:prstClr val="black"/>
                      </a:solidFill>
                    </a:rPr>
                    <a:t>Город</a:t>
                  </a:r>
                  <a:endParaRPr lang="ru-RU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3" name="Полилиния 82"/>
                <p:cNvSpPr/>
                <p:nvPr/>
              </p:nvSpPr>
              <p:spPr>
                <a:xfrm>
                  <a:off x="9998239" y="2712922"/>
                  <a:ext cx="324645" cy="215082"/>
                </a:xfrm>
                <a:custGeom>
                  <a:avLst/>
                  <a:gdLst>
                    <a:gd name="connsiteX0" fmla="*/ 42863 w 324905"/>
                    <a:gd name="connsiteY0" fmla="*/ 28575 h 204788"/>
                    <a:gd name="connsiteX1" fmla="*/ 47625 w 324905"/>
                    <a:gd name="connsiteY1" fmla="*/ 4763 h 204788"/>
                    <a:gd name="connsiteX2" fmla="*/ 61913 w 324905"/>
                    <a:gd name="connsiteY2" fmla="*/ 0 h 204788"/>
                    <a:gd name="connsiteX3" fmla="*/ 95250 w 324905"/>
                    <a:gd name="connsiteY3" fmla="*/ 4763 h 204788"/>
                    <a:gd name="connsiteX4" fmla="*/ 200025 w 324905"/>
                    <a:gd name="connsiteY4" fmla="*/ 9525 h 204788"/>
                    <a:gd name="connsiteX5" fmla="*/ 252413 w 324905"/>
                    <a:gd name="connsiteY5" fmla="*/ 14288 h 204788"/>
                    <a:gd name="connsiteX6" fmla="*/ 280988 w 324905"/>
                    <a:gd name="connsiteY6" fmla="*/ 23813 h 204788"/>
                    <a:gd name="connsiteX7" fmla="*/ 285750 w 324905"/>
                    <a:gd name="connsiteY7" fmla="*/ 52388 h 204788"/>
                    <a:gd name="connsiteX8" fmla="*/ 300038 w 324905"/>
                    <a:gd name="connsiteY8" fmla="*/ 57150 h 204788"/>
                    <a:gd name="connsiteX9" fmla="*/ 314325 w 324905"/>
                    <a:gd name="connsiteY9" fmla="*/ 66675 h 204788"/>
                    <a:gd name="connsiteX10" fmla="*/ 323850 w 324905"/>
                    <a:gd name="connsiteY10" fmla="*/ 80963 h 204788"/>
                    <a:gd name="connsiteX11" fmla="*/ 319088 w 324905"/>
                    <a:gd name="connsiteY11" fmla="*/ 180975 h 204788"/>
                    <a:gd name="connsiteX12" fmla="*/ 300038 w 324905"/>
                    <a:gd name="connsiteY12" fmla="*/ 185738 h 204788"/>
                    <a:gd name="connsiteX13" fmla="*/ 228600 w 324905"/>
                    <a:gd name="connsiteY13" fmla="*/ 190500 h 204788"/>
                    <a:gd name="connsiteX14" fmla="*/ 209550 w 324905"/>
                    <a:gd name="connsiteY14" fmla="*/ 195263 h 204788"/>
                    <a:gd name="connsiteX15" fmla="*/ 185738 w 324905"/>
                    <a:gd name="connsiteY15" fmla="*/ 200025 h 204788"/>
                    <a:gd name="connsiteX16" fmla="*/ 171450 w 324905"/>
                    <a:gd name="connsiteY16" fmla="*/ 204788 h 204788"/>
                    <a:gd name="connsiteX17" fmla="*/ 152400 w 324905"/>
                    <a:gd name="connsiteY17" fmla="*/ 190500 h 204788"/>
                    <a:gd name="connsiteX18" fmla="*/ 138113 w 324905"/>
                    <a:gd name="connsiteY18" fmla="*/ 180975 h 204788"/>
                    <a:gd name="connsiteX19" fmla="*/ 123825 w 324905"/>
                    <a:gd name="connsiteY19" fmla="*/ 166688 h 204788"/>
                    <a:gd name="connsiteX20" fmla="*/ 95250 w 324905"/>
                    <a:gd name="connsiteY20" fmla="*/ 152400 h 204788"/>
                    <a:gd name="connsiteX21" fmla="*/ 42863 w 324905"/>
                    <a:gd name="connsiteY21" fmla="*/ 147638 h 204788"/>
                    <a:gd name="connsiteX22" fmla="*/ 14288 w 324905"/>
                    <a:gd name="connsiteY22" fmla="*/ 133350 h 204788"/>
                    <a:gd name="connsiteX23" fmla="*/ 4763 w 324905"/>
                    <a:gd name="connsiteY23" fmla="*/ 119063 h 204788"/>
                    <a:gd name="connsiteX24" fmla="*/ 0 w 324905"/>
                    <a:gd name="connsiteY24" fmla="*/ 104775 h 204788"/>
                    <a:gd name="connsiteX25" fmla="*/ 19050 w 324905"/>
                    <a:gd name="connsiteY25" fmla="*/ 42863 h 204788"/>
                    <a:gd name="connsiteX26" fmla="*/ 42863 w 324905"/>
                    <a:gd name="connsiteY26" fmla="*/ 28575 h 204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324905" h="204788">
                      <a:moveTo>
                        <a:pt x="42863" y="28575"/>
                      </a:moveTo>
                      <a:cubicBezTo>
                        <a:pt x="44450" y="20638"/>
                        <a:pt x="43135" y="11498"/>
                        <a:pt x="47625" y="4763"/>
                      </a:cubicBezTo>
                      <a:cubicBezTo>
                        <a:pt x="50410" y="586"/>
                        <a:pt x="56893" y="0"/>
                        <a:pt x="61913" y="0"/>
                      </a:cubicBezTo>
                      <a:cubicBezTo>
                        <a:pt x="73138" y="0"/>
                        <a:pt x="84138" y="3175"/>
                        <a:pt x="95250" y="4763"/>
                      </a:cubicBezTo>
                      <a:cubicBezTo>
                        <a:pt x="147969" y="22336"/>
                        <a:pt x="113804" y="14914"/>
                        <a:pt x="200025" y="9525"/>
                      </a:cubicBezTo>
                      <a:cubicBezTo>
                        <a:pt x="217488" y="11113"/>
                        <a:pt x="235145" y="11241"/>
                        <a:pt x="252413" y="14288"/>
                      </a:cubicBezTo>
                      <a:cubicBezTo>
                        <a:pt x="262300" y="16033"/>
                        <a:pt x="280988" y="23813"/>
                        <a:pt x="280988" y="23813"/>
                      </a:cubicBezTo>
                      <a:cubicBezTo>
                        <a:pt x="282575" y="33338"/>
                        <a:pt x="280959" y="44004"/>
                        <a:pt x="285750" y="52388"/>
                      </a:cubicBezTo>
                      <a:cubicBezTo>
                        <a:pt x="288241" y="56747"/>
                        <a:pt x="295548" y="54905"/>
                        <a:pt x="300038" y="57150"/>
                      </a:cubicBezTo>
                      <a:cubicBezTo>
                        <a:pt x="305157" y="59710"/>
                        <a:pt x="309563" y="63500"/>
                        <a:pt x="314325" y="66675"/>
                      </a:cubicBezTo>
                      <a:cubicBezTo>
                        <a:pt x="317500" y="71438"/>
                        <a:pt x="323612" y="75244"/>
                        <a:pt x="323850" y="80963"/>
                      </a:cubicBezTo>
                      <a:cubicBezTo>
                        <a:pt x="325240" y="114309"/>
                        <a:pt x="326484" y="148430"/>
                        <a:pt x="319088" y="180975"/>
                      </a:cubicBezTo>
                      <a:cubicBezTo>
                        <a:pt x="317637" y="187358"/>
                        <a:pt x="306548" y="185053"/>
                        <a:pt x="300038" y="185738"/>
                      </a:cubicBezTo>
                      <a:cubicBezTo>
                        <a:pt x="276304" y="188236"/>
                        <a:pt x="252413" y="188913"/>
                        <a:pt x="228600" y="190500"/>
                      </a:cubicBezTo>
                      <a:cubicBezTo>
                        <a:pt x="222250" y="192088"/>
                        <a:pt x="215940" y="193843"/>
                        <a:pt x="209550" y="195263"/>
                      </a:cubicBezTo>
                      <a:cubicBezTo>
                        <a:pt x="201648" y="197019"/>
                        <a:pt x="193591" y="198062"/>
                        <a:pt x="185738" y="200025"/>
                      </a:cubicBezTo>
                      <a:cubicBezTo>
                        <a:pt x="180868" y="201243"/>
                        <a:pt x="176213" y="203200"/>
                        <a:pt x="171450" y="204788"/>
                      </a:cubicBezTo>
                      <a:cubicBezTo>
                        <a:pt x="165100" y="200025"/>
                        <a:pt x="158859" y="195114"/>
                        <a:pt x="152400" y="190500"/>
                      </a:cubicBezTo>
                      <a:cubicBezTo>
                        <a:pt x="147743" y="187173"/>
                        <a:pt x="142510" y="184639"/>
                        <a:pt x="138113" y="180975"/>
                      </a:cubicBezTo>
                      <a:cubicBezTo>
                        <a:pt x="132939" y="176663"/>
                        <a:pt x="128999" y="171000"/>
                        <a:pt x="123825" y="166688"/>
                      </a:cubicBezTo>
                      <a:cubicBezTo>
                        <a:pt x="116019" y="160183"/>
                        <a:pt x="105619" y="153881"/>
                        <a:pt x="95250" y="152400"/>
                      </a:cubicBezTo>
                      <a:cubicBezTo>
                        <a:pt x="77892" y="149920"/>
                        <a:pt x="60325" y="149225"/>
                        <a:pt x="42863" y="147638"/>
                      </a:cubicBezTo>
                      <a:cubicBezTo>
                        <a:pt x="31242" y="143764"/>
                        <a:pt x="23520" y="142582"/>
                        <a:pt x="14288" y="133350"/>
                      </a:cubicBezTo>
                      <a:cubicBezTo>
                        <a:pt x="10241" y="129303"/>
                        <a:pt x="7323" y="124182"/>
                        <a:pt x="4763" y="119063"/>
                      </a:cubicBezTo>
                      <a:cubicBezTo>
                        <a:pt x="2518" y="114573"/>
                        <a:pt x="1588" y="109538"/>
                        <a:pt x="0" y="104775"/>
                      </a:cubicBezTo>
                      <a:cubicBezTo>
                        <a:pt x="5433" y="50448"/>
                        <a:pt x="-6518" y="68431"/>
                        <a:pt x="19050" y="42863"/>
                      </a:cubicBezTo>
                      <a:lnTo>
                        <a:pt x="42863" y="28575"/>
                      </a:lnTo>
                      <a:close/>
                    </a:path>
                  </a:pathLst>
                </a:custGeom>
                <a:solidFill>
                  <a:srgbClr val="FF0000">
                    <a:alpha val="40000"/>
                  </a:srgbClr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2321">
                    <a:defRPr/>
                  </a:pPr>
                  <a:endParaRPr lang="ru-RU" sz="800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4" name="Прямоугольник 83"/>
                <p:cNvSpPr/>
                <p:nvPr/>
              </p:nvSpPr>
              <p:spPr>
                <a:xfrm>
                  <a:off x="9974068" y="3040059"/>
                  <a:ext cx="526806" cy="145110"/>
                </a:xfrm>
                <a:prstGeom prst="rect">
                  <a:avLst/>
                </a:prstGeom>
                <a:solidFill>
                  <a:srgbClr val="FFFF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2321">
                    <a:defRPr/>
                  </a:pPr>
                  <a:r>
                    <a:rPr lang="ru-RU" sz="80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321/19</a:t>
                  </a:r>
                  <a:endParaRPr lang="ru-RU" sz="8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85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52589" y="3599781"/>
                  <a:ext cx="2234468" cy="2847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 муниципальное образование</a:t>
                  </a:r>
                </a:p>
              </p:txBody>
            </p:sp>
            <p:sp>
              <p:nvSpPr>
                <p:cNvPr id="86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438159" y="2936191"/>
                  <a:ext cx="1897135" cy="2814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127985" tIns="63994" rIns="127985" bIns="63994">
                  <a:spAutoFit/>
                </a:bodyPr>
                <a:lstStyle>
                  <a:lvl1pPr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1pPr>
                  <a:lvl2pPr marL="742950" indent="-28575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2pPr>
                  <a:lvl3pPr marL="1143000" indent="-22860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3pPr>
                  <a:lvl4pPr marL="1600200" indent="-22860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4pPr>
                  <a:lvl5pPr marL="2057400" indent="-228600" defTabSz="1279525"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100">
                      <a:solidFill>
                        <a:schemeClr val="tx1"/>
                      </a:solidFill>
                      <a:latin typeface="Arial" charset="0"/>
                      <a:cs typeface="Arial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kern="0" dirty="0">
                      <a:solidFill>
                        <a:srgbClr val="000000"/>
                      </a:solidFill>
                      <a:latin typeface="Times New Roman" pitchFamily="18" charset="0"/>
                    </a:rPr>
                    <a:t>- </a:t>
                  </a:r>
                  <a:r>
                    <a:rPr lang="ru-RU" altLang="ru-RU" sz="100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протяженность ЛЭП/ТП (шт.)</a:t>
                  </a:r>
                </a:p>
              </p:txBody>
            </p:sp>
            <p:sp>
              <p:nvSpPr>
                <p:cNvPr id="87" name="Скругленный прямоугольник 86"/>
                <p:cNvSpPr/>
                <p:nvPr/>
              </p:nvSpPr>
              <p:spPr>
                <a:xfrm>
                  <a:off x="10064598" y="3433943"/>
                  <a:ext cx="230151" cy="140148"/>
                </a:xfrm>
                <a:prstGeom prst="round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solidFill>
                    <a:schemeClr val="tx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12321"/>
                  <a:r>
                    <a:rPr lang="ru-RU" sz="800" b="1" dirty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60%</a:t>
                  </a:r>
                </a:p>
              </p:txBody>
            </p:sp>
            <p:sp>
              <p:nvSpPr>
                <p:cNvPr id="88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35544" y="3352321"/>
                  <a:ext cx="2024895" cy="39101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80200" tIns="40101" rIns="80200" bIns="40101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defTabSz="955471"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износ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электроэнергетических 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систем </a:t>
                  </a:r>
                </a:p>
              </p:txBody>
            </p:sp>
            <p:sp>
              <p:nvSpPr>
                <p:cNvPr id="89" name="Прямоугольник 88"/>
                <p:cNvSpPr/>
                <p:nvPr/>
              </p:nvSpPr>
              <p:spPr>
                <a:xfrm>
                  <a:off x="9966613" y="3267347"/>
                  <a:ext cx="535775" cy="123116"/>
                </a:xfrm>
                <a:prstGeom prst="rect">
                  <a:avLst/>
                </a:prstGeom>
                <a:solidFill>
                  <a:srgbClr val="92D05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68571" tIns="34286" rIns="68571" bIns="34286" anchor="ctr"/>
                <a:lstStyle/>
                <a:p>
                  <a:pPr algn="ctr" defTabSz="912321"/>
                  <a:r>
                    <a:rPr lang="ru-RU" sz="800" kern="0" dirty="0">
                      <a:solidFill>
                        <a:prstClr val="black"/>
                      </a:solidFill>
                      <a:cs typeface="Times New Roman" panose="02020603050405020304" pitchFamily="18" charset="0"/>
                    </a:rPr>
                    <a:t>19/330</a:t>
                  </a:r>
                </a:p>
              </p:txBody>
            </p:sp>
            <p:sp>
              <p:nvSpPr>
                <p:cNvPr id="90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391678" y="3197339"/>
                  <a:ext cx="1973016" cy="28475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73" tIns="63988" rIns="127973" bIns="63988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- кол-во домов /населения</a:t>
                  </a:r>
                </a:p>
              </p:txBody>
            </p:sp>
            <p:sp>
              <p:nvSpPr>
                <p:cNvPr id="91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73938" y="2062107"/>
                  <a:ext cx="2020251" cy="43954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dirty="0"/>
                    <a:t>- </a:t>
                  </a:r>
                  <a:r>
                    <a:rPr lang="ru-RU" altLang="ru-RU" sz="1000" dirty="0">
                      <a:latin typeface="Arial" panose="020B0604020202020204" pitchFamily="34" charset="0"/>
                    </a:rPr>
                    <a:t>количество </a:t>
                  </a:r>
                  <a:r>
                    <a:rPr lang="ru-RU" altLang="ru-RU" sz="1000" dirty="0" smtClean="0">
                      <a:latin typeface="Arial" panose="020B0604020202020204" pitchFamily="34" charset="0"/>
                    </a:rPr>
                    <a:t>осадков (УГМС</a:t>
                  </a:r>
                  <a:r>
                    <a:rPr lang="ru-RU" altLang="ru-RU" sz="1000" dirty="0">
                      <a:latin typeface="Arial" panose="020B0604020202020204" pitchFamily="34" charset="0"/>
                    </a:rPr>
                    <a:t>), мм</a:t>
                  </a:r>
                </a:p>
              </p:txBody>
            </p:sp>
            <p:sp>
              <p:nvSpPr>
                <p:cNvPr id="92" name="TextBox 23"/>
                <p:cNvSpPr txBox="1"/>
                <p:nvPr/>
              </p:nvSpPr>
              <p:spPr>
                <a:xfrm>
                  <a:off x="9960571" y="2097330"/>
                  <a:ext cx="357485" cy="300956"/>
                </a:xfrm>
                <a:prstGeom prst="rect">
                  <a:avLst/>
                </a:prstGeom>
                <a:solidFill>
                  <a:srgbClr val="4F81BD">
                    <a:lumMod val="75000"/>
                  </a:srgbClr>
                </a:solidFill>
                <a:effectLst>
                  <a:softEdge rad="63500"/>
                </a:effectLst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000" b="1"/>
                  </a:lvl1pPr>
                </a:lstStyle>
                <a:p>
                  <a:pPr defTabSz="912321">
                    <a:defRPr/>
                  </a:pPr>
                  <a:r>
                    <a:rPr lang="ru-RU" kern="0" dirty="0" smtClean="0">
                      <a:solidFill>
                        <a:prstClr val="black"/>
                      </a:solidFill>
                    </a:rPr>
                    <a:t>17</a:t>
                  </a:r>
                  <a:endParaRPr lang="ru-RU" kern="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" name="TextBox 23"/>
                <p:cNvSpPr txBox="1"/>
                <p:nvPr/>
              </p:nvSpPr>
              <p:spPr>
                <a:xfrm>
                  <a:off x="9956469" y="2405356"/>
                  <a:ext cx="346693" cy="300956"/>
                </a:xfrm>
                <a:prstGeom prst="rect">
                  <a:avLst/>
                </a:prstGeom>
                <a:solidFill>
                  <a:srgbClr val="FF9900"/>
                </a:solidFill>
                <a:effectLst>
                  <a:softEdge rad="63500"/>
                </a:effectLst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algn="ctr">
                    <a:defRPr sz="1000" b="1"/>
                  </a:lvl1pPr>
                </a:lstStyle>
                <a:p>
                  <a:pPr defTabSz="912321">
                    <a:defRPr/>
                  </a:pPr>
                  <a:r>
                    <a:rPr lang="ru-RU" kern="0" dirty="0">
                      <a:solidFill>
                        <a:prstClr val="black"/>
                      </a:solidFill>
                    </a:rPr>
                    <a:t>3</a:t>
                  </a:r>
                </a:p>
              </p:txBody>
            </p:sp>
            <p:sp>
              <p:nvSpPr>
                <p:cNvPr id="94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95621" y="2393642"/>
                  <a:ext cx="1961332" cy="25227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89" tIns="47996" rIns="95989" bIns="47996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kern="0" dirty="0">
                      <a:solidFill>
                        <a:srgbClr val="000000"/>
                      </a:solidFill>
                      <a:cs typeface="Arial" panose="020B0604020202020204" pitchFamily="34" charset="0"/>
                    </a:rPr>
                    <a:t>- </a:t>
                  </a:r>
                  <a:r>
                    <a:rPr lang="ru-RU" altLang="ru-RU" sz="1000" b="0" kern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порывы ветра (УГМС), м/с</a:t>
                  </a:r>
                </a:p>
              </p:txBody>
            </p:sp>
            <p:pic>
              <p:nvPicPr>
                <p:cNvPr id="95" name="Рисунок 94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784454" y="1098613"/>
                  <a:ext cx="537479" cy="899443"/>
                </a:xfrm>
                <a:prstGeom prst="rect">
                  <a:avLst/>
                </a:prstGeom>
              </p:spPr>
            </p:pic>
            <p:sp>
              <p:nvSpPr>
                <p:cNvPr id="96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46627" y="844063"/>
                  <a:ext cx="1757379" cy="28312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Условные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обозначения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028783" y="1422640"/>
                  <a:ext cx="1751960" cy="5909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Кол-во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осадков,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мм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8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391638" y="3779172"/>
                  <a:ext cx="1771553" cy="4047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94" tIns="47999" rIns="95994" bIns="47999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пожарно-спасательные формирования</a:t>
                  </a:r>
                </a:p>
              </p:txBody>
            </p:sp>
            <p:sp>
              <p:nvSpPr>
                <p:cNvPr id="99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26316" y="4126415"/>
                  <a:ext cx="2030635" cy="4047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94" tIns="47999" rIns="95994" bIns="47999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социально-значимый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объект и объект с масс. пребыванием</a:t>
                  </a:r>
                  <a:endParaRPr lang="ru-RU" altLang="ru-RU" sz="1000" b="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0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18510" y="4521245"/>
                  <a:ext cx="1418060" cy="25082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94" tIns="47999" rIns="95994" bIns="47999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больница</a:t>
                  </a:r>
                </a:p>
              </p:txBody>
            </p:sp>
            <p:pic>
              <p:nvPicPr>
                <p:cNvPr id="101" name="Picture 6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84995" y="4131724"/>
                  <a:ext cx="267030" cy="25830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" name="Picture 2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ackgroundRemoval t="10000" b="90000" l="10000" r="90000">
                              <a14:foregroundMark x1="14706" y1="48485" x2="14706" y2="48485"/>
                              <a14:foregroundMark x1="14706" y1="54545" x2="14706" y2="54545"/>
                              <a14:foregroundMark x1="14706" y1="45455" x2="14706" y2="45455"/>
                              <a14:foregroundMark x1="14706" y1="57576" x2="14706" y2="57576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138291" y="3840694"/>
                  <a:ext cx="227469" cy="2207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3" name="Picture 3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52272" y="3816293"/>
                  <a:ext cx="280205" cy="2451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4" name="Picture 4"/>
                <p:cNvPicPr>
                  <a:picLocks noChangeAspect="1" noChangeArrowheads="1"/>
                </p:cNvPicPr>
                <p:nvPr/>
              </p:nvPicPr>
              <p:blipFill>
                <a:blip r:embed="rId13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ackgroundRemoval t="10000" b="90000" l="10000" r="90000"/>
                          </a14:imgEffect>
                          <a14:imgEffect>
                            <a14:brightnessContrast bright="20000" contrast="-4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216577" y="3787555"/>
                  <a:ext cx="359721" cy="3372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5" name="Picture 6"/>
                <p:cNvPicPr>
                  <a:picLocks noChangeAspect="1" noChangeArrowheads="1"/>
                </p:cNvPicPr>
                <p:nvPr/>
              </p:nvPicPr>
              <p:blipFill rotWithShape="1">
                <a:blip r:embed="rId15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ackgroundRemoval t="7143" b="89286" l="6250" r="93750">
                              <a14:foregroundMark x1="18750" y1="64286" x2="18750" y2="64286"/>
                              <a14:foregroundMark x1="90625" y1="64286" x2="90625" y2="64286"/>
                              <a14:backgroundMark x1="68750" y1="96429" x2="68750" y2="96429"/>
                              <a14:backgroundMark x1="96875" y1="64286" x2="96875" y2="64286"/>
                            </a14:backgroundRemoval>
                          </a14:imgEffect>
                          <a14:imgEffect>
                            <a14:sharpenSoften amount="2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497" r="11065"/>
                <a:stretch/>
              </p:blipFill>
              <p:spPr bwMode="auto">
                <a:xfrm>
                  <a:off x="10054746" y="4536307"/>
                  <a:ext cx="161709" cy="1980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17"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661" t="11641"/>
                <a:stretch/>
              </p:blipFill>
              <p:spPr bwMode="auto">
                <a:xfrm>
                  <a:off x="9944808" y="4658970"/>
                  <a:ext cx="402876" cy="3787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7" name="Овал 106"/>
                <p:cNvSpPr/>
                <p:nvPr/>
              </p:nvSpPr>
              <p:spPr>
                <a:xfrm>
                  <a:off x="10001246" y="4734781"/>
                  <a:ext cx="264984" cy="264984"/>
                </a:xfrm>
                <a:prstGeom prst="ellipse">
                  <a:avLst/>
                </a:prstGeom>
                <a:noFill/>
                <a:ln>
                  <a:solidFill>
                    <a:srgbClr val="181DF8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8" name="Овал 107"/>
                <p:cNvSpPr/>
                <p:nvPr/>
              </p:nvSpPr>
              <p:spPr>
                <a:xfrm>
                  <a:off x="9993516" y="5038725"/>
                  <a:ext cx="152730" cy="152400"/>
                </a:xfrm>
                <a:prstGeom prst="ellipse">
                  <a:avLst/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09" name="Овал 108"/>
                <p:cNvSpPr/>
                <p:nvPr/>
              </p:nvSpPr>
              <p:spPr>
                <a:xfrm>
                  <a:off x="10185360" y="5038725"/>
                  <a:ext cx="152730" cy="152400"/>
                </a:xfrm>
                <a:prstGeom prst="ellipse">
                  <a:avLst/>
                </a:prstGeom>
                <a:solidFill>
                  <a:srgbClr val="CFE4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10" name="Овал 109"/>
                <p:cNvSpPr/>
                <p:nvPr/>
              </p:nvSpPr>
              <p:spPr>
                <a:xfrm>
                  <a:off x="10377204" y="5038725"/>
                  <a:ext cx="152730" cy="15240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pic>
              <p:nvPicPr>
                <p:cNvPr id="111" name="Picture 2"/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BEBA8EAE-BF5A-486C-A8C5-ECC9F3942E4B}">
                      <a14:imgProps xmlns:a14="http://schemas.microsoft.com/office/drawing/2010/main">
                        <a14:imgLayer r:embed="rId20">
                          <a14:imgEffect>
                            <a14:backgroundRemoval t="10000" b="90000" l="10000" r="90000"/>
                          </a14:imgEffect>
                          <a14:imgEffect>
                            <a14:sharpenSoften amount="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900028" y="5191125"/>
                  <a:ext cx="353974" cy="2831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186604" y="5223403"/>
                  <a:ext cx="2327488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 smtClean="0"/>
                    <a:t>-подстанции </a:t>
                  </a:r>
                  <a:r>
                    <a:rPr lang="ru-RU" sz="900" dirty="0"/>
                    <a:t>110/10/6 </a:t>
                  </a:r>
                  <a:r>
                    <a:rPr lang="ru-RU" sz="900" dirty="0" err="1"/>
                    <a:t>кВ</a:t>
                  </a:r>
                  <a:endParaRPr lang="ru-RU" altLang="ru-RU" sz="900" dirty="0"/>
                </a:p>
              </p:txBody>
            </p:sp>
            <p:sp>
              <p:nvSpPr>
                <p:cNvPr id="113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453569" y="4980020"/>
                  <a:ext cx="2327488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 smtClean="0"/>
                    <a:t>-подстанции и ТП/РП</a:t>
                  </a:r>
                  <a:endParaRPr lang="ru-RU" altLang="ru-RU" sz="900" dirty="0"/>
                </a:p>
              </p:txBody>
            </p:sp>
            <p:sp>
              <p:nvSpPr>
                <p:cNvPr id="114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26462" y="4772521"/>
                  <a:ext cx="2327488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/>
                    <a:t>- </a:t>
                  </a:r>
                  <a:r>
                    <a:rPr lang="ru-RU" altLang="ru-RU" sz="900" dirty="0" smtClean="0"/>
                    <a:t>пункты </a:t>
                  </a:r>
                  <a:r>
                    <a:rPr lang="ru-RU" altLang="ru-RU" sz="900" dirty="0"/>
                    <a:t>временного размещения</a:t>
                  </a:r>
                </a:p>
              </p:txBody>
            </p:sp>
            <p:sp>
              <p:nvSpPr>
                <p:cNvPr id="115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1247991" y="1204073"/>
                  <a:ext cx="1894978" cy="5909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127985" tIns="63994" rIns="127985" bIns="63994">
                  <a:spAutoFit/>
                </a:bodyPr>
                <a:lstStyle>
                  <a:lvl1pPr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defRPr/>
                  </a:pP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- </a:t>
                  </a: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линии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эл. передач</a:t>
                  </a:r>
                </a:p>
                <a:p>
                  <a:pPr>
                    <a:defRPr/>
                  </a:pPr>
                  <a:r>
                    <a:rPr lang="ru-RU" altLang="ru-RU" sz="1000" b="0" dirty="0" smtClean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115 </a:t>
                  </a:r>
                  <a:r>
                    <a:rPr lang="ru-RU" altLang="ru-RU" sz="1000" b="0" dirty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кВт</a:t>
                  </a:r>
                </a:p>
              </p:txBody>
            </p:sp>
            <p:sp>
              <p:nvSpPr>
                <p:cNvPr id="116" name="Text Box 97"/>
                <p:cNvSpPr txBox="1">
                  <a:spLocks noChangeArrowheads="1"/>
                </p:cNvSpPr>
                <p:nvPr/>
              </p:nvSpPr>
              <p:spPr bwMode="auto">
                <a:xfrm>
                  <a:off x="10204338" y="5458132"/>
                  <a:ext cx="1952613" cy="2354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 lIns="95974" tIns="47988" rIns="95974" bIns="47988">
                  <a:spAutoFit/>
                </a:bodyPr>
                <a:lstStyle>
                  <a:defPPr>
                    <a:defRPr lang="ru-RU"/>
                  </a:defPPr>
                  <a:lvl1pPr defTabSz="1279525">
                    <a:defRPr sz="800" b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defTabSz="1279525">
                    <a:defRPr sz="2000" b="1">
                      <a:latin typeface="Times New Roman" panose="02020603050405020304" pitchFamily="18" charset="0"/>
                    </a:defRPr>
                  </a:lvl2pPr>
                  <a:lvl3pPr marL="1143000" indent="-228600" defTabSz="1279525">
                    <a:defRPr sz="2000" b="1">
                      <a:latin typeface="Times New Roman" panose="02020603050405020304" pitchFamily="18" charset="0"/>
                    </a:defRPr>
                  </a:lvl3pPr>
                  <a:lvl4pPr marL="1600200" indent="-228600" defTabSz="1279525">
                    <a:defRPr sz="2000" b="1">
                      <a:latin typeface="Times New Roman" panose="02020603050405020304" pitchFamily="18" charset="0"/>
                    </a:defRPr>
                  </a:lvl4pPr>
                  <a:lvl5pPr marL="2057400" indent="-228600" defTabSz="1279525">
                    <a:defRPr sz="2000" b="1">
                      <a:latin typeface="Times New Roman" panose="02020603050405020304" pitchFamily="18" charset="0"/>
                    </a:defRPr>
                  </a:lvl5pPr>
                  <a:lvl6pPr marL="25146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6pPr>
                  <a:lvl7pPr marL="29718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7pPr>
                  <a:lvl8pPr marL="34290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8pPr>
                  <a:lvl9pPr marL="3886200" indent="-228600" defTabSz="1279525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 b="1">
                      <a:latin typeface="Times New Roman" panose="02020603050405020304" pitchFamily="18" charset="0"/>
                    </a:defRPr>
                  </a:lvl9pPr>
                </a:lstStyle>
                <a:p>
                  <a:r>
                    <a:rPr lang="ru-RU" altLang="ru-RU" sz="900" dirty="0" smtClean="0"/>
                    <a:t>- РИП</a:t>
                  </a:r>
                  <a:endParaRPr lang="ru-RU" altLang="ru-RU" sz="900" dirty="0"/>
                </a:p>
              </p:txBody>
            </p:sp>
          </p:grpSp>
          <p:pic>
            <p:nvPicPr>
              <p:cNvPr id="77" name="Picture 2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BEBA8EAE-BF5A-486C-A8C5-ECC9F3942E4B}">
                    <a14:imgProps xmlns:a14="http://schemas.microsoft.com/office/drawing/2010/main">
                      <a14:imgLayer r:embed="rId22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74068" y="5466862"/>
                <a:ext cx="242509" cy="2771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5" name="Picture 2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4594" y="972178"/>
              <a:ext cx="100225" cy="997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255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578419</TotalTime>
  <Words>355</Words>
  <Application>Microsoft Office PowerPoint</Application>
  <PresentationFormat>Произвольный</PresentationFormat>
  <Paragraphs>115</Paragraphs>
  <Slides>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8_Тема Office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  СПЕЦИАЛИСТА АРМ №32 ПО ИНФОРМАЦИОННЫМ СИСТЕМАМ</dc:title>
  <dc:creator>ARM32</dc:creator>
  <cp:lastModifiedBy>Таранова Елена Юрьевна</cp:lastModifiedBy>
  <cp:revision>27032</cp:revision>
  <cp:lastPrinted>2020-01-17T13:43:55Z</cp:lastPrinted>
  <dcterms:created xsi:type="dcterms:W3CDTF">2014-09-08T13:21:12Z</dcterms:created>
  <dcterms:modified xsi:type="dcterms:W3CDTF">2026-09-05T07:40:31Z</dcterms:modified>
</cp:coreProperties>
</file>